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>
  <p:sldMasterIdLst>
    <p:sldMasterId id="2147483817" r:id="rId1"/>
  </p:sldMasterIdLst>
  <p:notesMasterIdLst>
    <p:notesMasterId r:id="rId98"/>
  </p:notesMasterIdLst>
  <p:handoutMasterIdLst>
    <p:handoutMasterId r:id="rId99"/>
  </p:handoutMasterIdLst>
  <p:sldIdLst>
    <p:sldId id="717" r:id="rId2"/>
    <p:sldId id="958" r:id="rId3"/>
    <p:sldId id="1292" r:id="rId4"/>
    <p:sldId id="1283" r:id="rId5"/>
    <p:sldId id="1291" r:id="rId6"/>
    <p:sldId id="1202" r:id="rId7"/>
    <p:sldId id="827" r:id="rId8"/>
    <p:sldId id="829" r:id="rId9"/>
    <p:sldId id="1314" r:id="rId10"/>
    <p:sldId id="1159" r:id="rId11"/>
    <p:sldId id="1205" r:id="rId12"/>
    <p:sldId id="983" r:id="rId13"/>
    <p:sldId id="1163" r:id="rId14"/>
    <p:sldId id="980" r:id="rId15"/>
    <p:sldId id="1164" r:id="rId16"/>
    <p:sldId id="1321" r:id="rId17"/>
    <p:sldId id="1312" r:id="rId18"/>
    <p:sldId id="1214" r:id="rId19"/>
    <p:sldId id="1200" r:id="rId20"/>
    <p:sldId id="1144" r:id="rId21"/>
    <p:sldId id="879" r:id="rId22"/>
    <p:sldId id="884" r:id="rId23"/>
    <p:sldId id="891" r:id="rId24"/>
    <p:sldId id="897" r:id="rId25"/>
    <p:sldId id="881" r:id="rId26"/>
    <p:sldId id="892" r:id="rId27"/>
    <p:sldId id="1180" r:id="rId28"/>
    <p:sldId id="1331" r:id="rId29"/>
    <p:sldId id="1332" r:id="rId30"/>
    <p:sldId id="893" r:id="rId31"/>
    <p:sldId id="1196" r:id="rId32"/>
    <p:sldId id="1316" r:id="rId33"/>
    <p:sldId id="1215" r:id="rId34"/>
    <p:sldId id="985" r:id="rId35"/>
    <p:sldId id="986" r:id="rId36"/>
    <p:sldId id="938" r:id="rId37"/>
    <p:sldId id="1333" r:id="rId38"/>
    <p:sldId id="1244" r:id="rId39"/>
    <p:sldId id="1251" r:id="rId40"/>
    <p:sldId id="1252" r:id="rId41"/>
    <p:sldId id="987" r:id="rId42"/>
    <p:sldId id="942" r:id="rId43"/>
    <p:sldId id="964" r:id="rId44"/>
    <p:sldId id="990" r:id="rId45"/>
    <p:sldId id="991" r:id="rId46"/>
    <p:sldId id="927" r:id="rId47"/>
    <p:sldId id="928" r:id="rId48"/>
    <p:sldId id="929" r:id="rId49"/>
    <p:sldId id="930" r:id="rId50"/>
    <p:sldId id="931" r:id="rId51"/>
    <p:sldId id="932" r:id="rId52"/>
    <p:sldId id="934" r:id="rId53"/>
    <p:sldId id="935" r:id="rId54"/>
    <p:sldId id="936" r:id="rId55"/>
    <p:sldId id="1249" r:id="rId56"/>
    <p:sldId id="1317" r:id="rId57"/>
    <p:sldId id="1216" r:id="rId58"/>
    <p:sldId id="1254" r:id="rId59"/>
    <p:sldId id="1276" r:id="rId60"/>
    <p:sldId id="1324" r:id="rId61"/>
    <p:sldId id="1278" r:id="rId62"/>
    <p:sldId id="1247" r:id="rId63"/>
    <p:sldId id="1265" r:id="rId64"/>
    <p:sldId id="1269" r:id="rId65"/>
    <p:sldId id="1232" r:id="rId66"/>
    <p:sldId id="1233" r:id="rId67"/>
    <p:sldId id="1272" r:id="rId68"/>
    <p:sldId id="1229" r:id="rId69"/>
    <p:sldId id="1319" r:id="rId70"/>
    <p:sldId id="1217" r:id="rId71"/>
    <p:sldId id="877" r:id="rId72"/>
    <p:sldId id="1334" r:id="rId73"/>
    <p:sldId id="880" r:id="rId74"/>
    <p:sldId id="883" r:id="rId75"/>
    <p:sldId id="1335" r:id="rId76"/>
    <p:sldId id="882" r:id="rId77"/>
    <p:sldId id="1336" r:id="rId78"/>
    <p:sldId id="887" r:id="rId79"/>
    <p:sldId id="896" r:id="rId80"/>
    <p:sldId id="873" r:id="rId81"/>
    <p:sldId id="1338" r:id="rId82"/>
    <p:sldId id="888" r:id="rId83"/>
    <p:sldId id="1339" r:id="rId84"/>
    <p:sldId id="1340" r:id="rId85"/>
    <p:sldId id="895" r:id="rId86"/>
    <p:sldId id="1341" r:id="rId87"/>
    <p:sldId id="898" r:id="rId88"/>
    <p:sldId id="899" r:id="rId89"/>
    <p:sldId id="886" r:id="rId90"/>
    <p:sldId id="885" r:id="rId91"/>
    <p:sldId id="910" r:id="rId92"/>
    <p:sldId id="1318" r:id="rId93"/>
    <p:sldId id="1218" r:id="rId94"/>
    <p:sldId id="1282" r:id="rId95"/>
    <p:sldId id="1320" r:id="rId96"/>
    <p:sldId id="925" r:id="rId97"/>
  </p:sldIdLst>
  <p:sldSz cx="11176000" cy="6286500"/>
  <p:notesSz cx="6797675" cy="9928225"/>
  <p:embeddedFontLst>
    <p:embeddedFont>
      <p:font typeface="Cambria Math" panose="02040503050406030204" pitchFamily="18" charset="0"/>
      <p:regular r:id="rId100"/>
    </p:embeddedFont>
    <p:embeddedFont>
      <p:font typeface="Corbel" panose="020B0503020204020204" pitchFamily="34" charset="0"/>
      <p:regular r:id="rId101"/>
      <p:bold r:id="rId102"/>
      <p:italic r:id="rId103"/>
      <p:boldItalic r:id="rId104"/>
    </p:embeddedFont>
    <p:embeddedFont>
      <p:font typeface="Segoe UI" panose="020B0502040204020203" pitchFamily="34" charset="0"/>
      <p:regular r:id="rId105"/>
      <p:bold r:id="rId106"/>
      <p:italic r:id="rId107"/>
      <p:boldItalic r:id="rId108"/>
    </p:embeddedFont>
  </p:embeddedFont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80" userDrawn="1">
          <p15:clr>
            <a:srgbClr val="A4A3A4"/>
          </p15:clr>
        </p15:guide>
        <p15:guide id="2" pos="35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Knaus" initials="M" lastIdx="1" clrIdx="0"/>
  <p:cmAuthor id="1" name="mlechner" initials="m" lastIdx="1" clrIdx="1"/>
  <p:cmAuthor id="2" name="Michael Knaus" initials="MK" lastIdx="11" clrIdx="2">
    <p:extLst>
      <p:ext uri="{19B8F6BF-5375-455C-9EA6-DF929625EA0E}">
        <p15:presenceInfo xmlns:p15="http://schemas.microsoft.com/office/powerpoint/2012/main" userId="S-1-5-21-616792354-2620807815-2135598770-60342" providerId="AD"/>
      </p:ext>
    </p:extLst>
  </p:cmAuthor>
  <p:cmAuthor id="3" name="Knaus, Michael" initials="KM" lastIdx="1" clrIdx="3">
    <p:extLst>
      <p:ext uri="{19B8F6BF-5375-455C-9EA6-DF929625EA0E}">
        <p15:presenceInfo xmlns:p15="http://schemas.microsoft.com/office/powerpoint/2012/main" userId="S::michael.knaus@unisg.ch::1b84797c-44d5-4293-ad71-d4cd784c2101" providerId="AD"/>
      </p:ext>
    </p:extLst>
  </p:cmAuthor>
  <p:cmAuthor id="4" name="Lechner, Michael" initials="LM" lastIdx="1" clrIdx="4">
    <p:extLst>
      <p:ext uri="{19B8F6BF-5375-455C-9EA6-DF929625EA0E}">
        <p15:presenceInfo xmlns:p15="http://schemas.microsoft.com/office/powerpoint/2012/main" userId="S::Michael.Lechner@unisg.ch::2b7ff5c0-770f-4e50-960f-760a72e2710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887B"/>
    <a:srgbClr val="11682E"/>
    <a:srgbClr val="007834"/>
    <a:srgbClr val="FF0000"/>
    <a:srgbClr val="1327E3"/>
    <a:srgbClr val="FF6600"/>
    <a:srgbClr val="DCFED6"/>
    <a:srgbClr val="EAE0D6"/>
    <a:srgbClr val="B5B0A0"/>
    <a:srgbClr val="C3C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DF6277-5576-4DF5-8211-04E839EC76F5}" v="597" dt="2022-07-15T12:52:02.4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03" autoAdjust="0"/>
    <p:restoredTop sz="94559" autoAdjust="0"/>
  </p:normalViewPr>
  <p:slideViewPr>
    <p:cSldViewPr>
      <p:cViewPr varScale="1">
        <p:scale>
          <a:sx n="68" d="100"/>
          <a:sy n="68" d="100"/>
        </p:scale>
        <p:origin x="380" y="56"/>
      </p:cViewPr>
      <p:guideLst>
        <p:guide orient="horz" pos="1980"/>
        <p:guide pos="3520"/>
      </p:guideLst>
    </p:cSldViewPr>
  </p:slideViewPr>
  <p:outlineViewPr>
    <p:cViewPr>
      <p:scale>
        <a:sx n="33" d="100"/>
        <a:sy n="33" d="100"/>
      </p:scale>
      <p:origin x="0" y="-4457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35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customXml" Target="../customXml/item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font" Target="fonts/font8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118" Type="http://schemas.openxmlformats.org/officeDocument/2006/relationships/customXml" Target="../customXml/item3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4.fntdata"/><Relationship Id="rId108" Type="http://schemas.openxmlformats.org/officeDocument/2006/relationships/font" Target="fonts/font9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microsoft.com/office/2016/11/relationships/changesInfo" Target="changesInfos/changesInfo1.xml"/><Relationship Id="rId119" Type="http://schemas.openxmlformats.org/officeDocument/2006/relationships/customXml" Target="../customXml/item4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commentAuthors" Target="commentAuthor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5.fntdata"/><Relationship Id="rId120" Type="http://schemas.openxmlformats.org/officeDocument/2006/relationships/customXml" Target="../customXml/item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115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.fntdata"/><Relationship Id="rId105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121" Type="http://schemas.openxmlformats.org/officeDocument/2006/relationships/customXml" Target="../customXml/item6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ée Lechner" userId="4fa78a86c8864770" providerId="LiveId" clId="{9CDF6277-5576-4DF5-8211-04E839EC76F5}"/>
    <pc:docChg chg="undo custSel addSld delSld modSld modMainMaster">
      <pc:chgData name="Renée Lechner" userId="4fa78a86c8864770" providerId="LiveId" clId="{9CDF6277-5576-4DF5-8211-04E839EC76F5}" dt="2022-07-15T12:52:02.438" v="3631"/>
      <pc:docMkLst>
        <pc:docMk/>
      </pc:docMkLst>
      <pc:sldChg chg="modSp mod">
        <pc:chgData name="Renée Lechner" userId="4fa78a86c8864770" providerId="LiveId" clId="{9CDF6277-5576-4DF5-8211-04E839EC76F5}" dt="2022-07-15T11:52:13.045" v="2856" actId="179"/>
        <pc:sldMkLst>
          <pc:docMk/>
          <pc:sldMk cId="2282954164" sldId="717"/>
        </pc:sldMkLst>
        <pc:spChg chg="mod">
          <ac:chgData name="Renée Lechner" userId="4fa78a86c8864770" providerId="LiveId" clId="{9CDF6277-5576-4DF5-8211-04E839EC76F5}" dt="2022-07-15T11:48:44.409" v="2763" actId="207"/>
          <ac:spMkLst>
            <pc:docMk/>
            <pc:sldMk cId="2282954164" sldId="717"/>
            <ac:spMk id="9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1:52:13.045" v="2856" actId="179"/>
          <ac:spMkLst>
            <pc:docMk/>
            <pc:sldMk cId="2282954164" sldId="717"/>
            <ac:spMk id="10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1:51:25.641" v="2850" actId="1076"/>
          <ac:spMkLst>
            <pc:docMk/>
            <pc:sldMk cId="2282954164" sldId="717"/>
            <ac:spMk id="11" creationId="{00000000-0000-0000-0000-000000000000}"/>
          </ac:spMkLst>
        </pc:spChg>
        <pc:picChg chg="mod">
          <ac:chgData name="Renée Lechner" userId="4fa78a86c8864770" providerId="LiveId" clId="{9CDF6277-5576-4DF5-8211-04E839EC76F5}" dt="2022-07-15T11:49:04.653" v="2799" actId="29295"/>
          <ac:picMkLst>
            <pc:docMk/>
            <pc:sldMk cId="2282954164" sldId="717"/>
            <ac:picMk id="6" creationId="{93D3329A-75CD-4CB7-A89B-3AB544678CAB}"/>
          </ac:picMkLst>
        </pc:picChg>
      </pc:sldChg>
      <pc:sldChg chg="addSp delSp modSp mod setBg delAnim modAnim">
        <pc:chgData name="Renée Lechner" userId="4fa78a86c8864770" providerId="LiveId" clId="{9CDF6277-5576-4DF5-8211-04E839EC76F5}" dt="2022-07-14T14:32:49.472" v="1410" actId="207"/>
        <pc:sldMkLst>
          <pc:docMk/>
          <pc:sldMk cId="186725913" sldId="747"/>
        </pc:sldMkLst>
        <pc:spChg chg="mod">
          <ac:chgData name="Renée Lechner" userId="4fa78a86c8864770" providerId="LiveId" clId="{9CDF6277-5576-4DF5-8211-04E839EC76F5}" dt="2022-07-14T14:26:51.717" v="1299" actId="255"/>
          <ac:spMkLst>
            <pc:docMk/>
            <pc:sldMk cId="186725913" sldId="747"/>
            <ac:spMk id="2" creationId="{00000000-0000-0000-0000-000000000000}"/>
          </ac:spMkLst>
        </pc:spChg>
        <pc:spChg chg="add mod">
          <ac:chgData name="Renée Lechner" userId="4fa78a86c8864770" providerId="LiveId" clId="{9CDF6277-5576-4DF5-8211-04E839EC76F5}" dt="2022-07-14T14:29:15.434" v="1386" actId="2085"/>
          <ac:spMkLst>
            <pc:docMk/>
            <pc:sldMk cId="186725913" sldId="747"/>
            <ac:spMk id="5" creationId="{82C9F9C5-EAA8-FD9D-D1F7-1363CC8D1AF6}"/>
          </ac:spMkLst>
        </pc:spChg>
        <pc:spChg chg="del">
          <ac:chgData name="Renée Lechner" userId="4fa78a86c8864770" providerId="LiveId" clId="{9CDF6277-5576-4DF5-8211-04E839EC76F5}" dt="2022-07-14T14:29:29.310" v="1387" actId="478"/>
          <ac:spMkLst>
            <pc:docMk/>
            <pc:sldMk cId="186725913" sldId="747"/>
            <ac:spMk id="7" creationId="{00000000-0000-0000-0000-000000000000}"/>
          </ac:spMkLst>
        </pc:spChg>
        <pc:graphicFrameChg chg="mod">
          <ac:chgData name="Renée Lechner" userId="4fa78a86c8864770" providerId="LiveId" clId="{9CDF6277-5576-4DF5-8211-04E839EC76F5}" dt="2022-07-14T14:27:54.687" v="1315" actId="552"/>
          <ac:graphicFrameMkLst>
            <pc:docMk/>
            <pc:sldMk cId="186725913" sldId="747"/>
            <ac:graphicFrameMk id="3" creationId="{7238EF78-8D50-43A5-A1A3-B6840071F17C}"/>
          </ac:graphicFrameMkLst>
        </pc:graphicFrameChg>
        <pc:graphicFrameChg chg="mod">
          <ac:chgData name="Renée Lechner" userId="4fa78a86c8864770" providerId="LiveId" clId="{9CDF6277-5576-4DF5-8211-04E839EC76F5}" dt="2022-07-14T14:29:37.561" v="1388" actId="14100"/>
          <ac:graphicFrameMkLst>
            <pc:docMk/>
            <pc:sldMk cId="186725913" sldId="747"/>
            <ac:graphicFrameMk id="8" creationId="{00000000-0000-0000-0000-000000000000}"/>
          </ac:graphicFrameMkLst>
        </pc:graphicFrameChg>
        <pc:graphicFrameChg chg="mod">
          <ac:chgData name="Renée Lechner" userId="4fa78a86c8864770" providerId="LiveId" clId="{9CDF6277-5576-4DF5-8211-04E839EC76F5}" dt="2022-07-14T14:27:57.075" v="1316" actId="465"/>
          <ac:graphicFrameMkLst>
            <pc:docMk/>
            <pc:sldMk cId="186725913" sldId="747"/>
            <ac:graphicFrameMk id="11" creationId="{3EBC6A12-780D-4825-B479-D91B6F3CB76E}"/>
          </ac:graphicFrameMkLst>
        </pc:graphicFrameChg>
        <pc:graphicFrameChg chg="mod">
          <ac:chgData name="Renée Lechner" userId="4fa78a86c8864770" providerId="LiveId" clId="{9CDF6277-5576-4DF5-8211-04E839EC76F5}" dt="2022-07-14T14:30:43.914" v="1393" actId="1076"/>
          <ac:graphicFrameMkLst>
            <pc:docMk/>
            <pc:sldMk cId="186725913" sldId="747"/>
            <ac:graphicFrameMk id="12" creationId="{5EBF8E72-E16F-4DF0-817F-BA90A0A9A2B7}"/>
          </ac:graphicFrameMkLst>
        </pc:graphicFrameChg>
        <pc:graphicFrameChg chg="mod">
          <ac:chgData name="Renée Lechner" userId="4fa78a86c8864770" providerId="LiveId" clId="{9CDF6277-5576-4DF5-8211-04E839EC76F5}" dt="2022-07-14T14:31:09.798" v="1394" actId="2085"/>
          <ac:graphicFrameMkLst>
            <pc:docMk/>
            <pc:sldMk cId="186725913" sldId="747"/>
            <ac:graphicFrameMk id="14" creationId="{F9E8D654-5371-4264-A1DB-0BC78E381C8C}"/>
          </ac:graphicFrameMkLst>
        </pc:graphicFrameChg>
        <pc:graphicFrameChg chg="add del mod">
          <ac:chgData name="Renée Lechner" userId="4fa78a86c8864770" providerId="LiveId" clId="{9CDF6277-5576-4DF5-8211-04E839EC76F5}" dt="2022-07-14T14:28:40.328" v="1323" actId="478"/>
          <ac:graphicFrameMkLst>
            <pc:docMk/>
            <pc:sldMk cId="186725913" sldId="747"/>
            <ac:graphicFrameMk id="16" creationId="{6BCBC113-086A-F40F-6C47-1C5C43D546F9}"/>
          </ac:graphicFrameMkLst>
        </pc:graphicFrameChg>
        <pc:picChg chg="add del mod">
          <ac:chgData name="Renée Lechner" userId="4fa78a86c8864770" providerId="LiveId" clId="{9CDF6277-5576-4DF5-8211-04E839EC76F5}" dt="2022-07-14T14:32:16.265" v="1403" actId="478"/>
          <ac:picMkLst>
            <pc:docMk/>
            <pc:sldMk cId="186725913" sldId="747"/>
            <ac:picMk id="17" creationId="{6BC2595E-1B55-7217-0577-7FA9B7D112C5}"/>
          </ac:picMkLst>
        </pc:picChg>
        <pc:picChg chg="add mod">
          <ac:chgData name="Renée Lechner" userId="4fa78a86c8864770" providerId="LiveId" clId="{9CDF6277-5576-4DF5-8211-04E839EC76F5}" dt="2022-07-14T14:32:49.472" v="1410" actId="207"/>
          <ac:picMkLst>
            <pc:docMk/>
            <pc:sldMk cId="186725913" sldId="747"/>
            <ac:picMk id="19" creationId="{13997EAF-34EE-4B2B-7F8D-1869A9C32049}"/>
          </ac:picMkLst>
        </pc:picChg>
        <pc:cxnChg chg="del">
          <ac:chgData name="Renée Lechner" userId="4fa78a86c8864770" providerId="LiveId" clId="{9CDF6277-5576-4DF5-8211-04E839EC76F5}" dt="2022-07-14T14:32:04.830" v="1398" actId="478"/>
          <ac:cxnSpMkLst>
            <pc:docMk/>
            <pc:sldMk cId="186725913" sldId="747"/>
            <ac:cxnSpMk id="6" creationId="{32EB9DB2-ADBF-48B0-BF4A-3B46FC1241DE}"/>
          </ac:cxnSpMkLst>
        </pc:cxnChg>
        <pc:cxnChg chg="del">
          <ac:chgData name="Renée Lechner" userId="4fa78a86c8864770" providerId="LiveId" clId="{9CDF6277-5576-4DF5-8211-04E839EC76F5}" dt="2022-07-14T14:32:06.247" v="1399" actId="478"/>
          <ac:cxnSpMkLst>
            <pc:docMk/>
            <pc:sldMk cId="186725913" sldId="747"/>
            <ac:cxnSpMk id="15" creationId="{D87F2781-D420-4CD9-B624-92C4A27396DF}"/>
          </ac:cxnSpMkLst>
        </pc:cxnChg>
      </pc:sldChg>
      <pc:sldChg chg="addSp delSp modSp mod">
        <pc:chgData name="Renée Lechner" userId="4fa78a86c8864770" providerId="LiveId" clId="{9CDF6277-5576-4DF5-8211-04E839EC76F5}" dt="2022-07-15T12:33:01.354" v="3410" actId="1037"/>
        <pc:sldMkLst>
          <pc:docMk/>
          <pc:sldMk cId="2815895412" sldId="925"/>
        </pc:sldMkLst>
        <pc:spChg chg="add mod">
          <ac:chgData name="Renée Lechner" userId="4fa78a86c8864770" providerId="LiveId" clId="{9CDF6277-5576-4DF5-8211-04E839EC76F5}" dt="2022-07-15T12:33:01.354" v="3410" actId="1037"/>
          <ac:spMkLst>
            <pc:docMk/>
            <pc:sldMk cId="2815895412" sldId="925"/>
            <ac:spMk id="6" creationId="{725E6F7F-BCC4-4338-FA17-0091A942C54B}"/>
          </ac:spMkLst>
        </pc:spChg>
        <pc:picChg chg="add mod">
          <ac:chgData name="Renée Lechner" userId="4fa78a86c8864770" providerId="LiveId" clId="{9CDF6277-5576-4DF5-8211-04E839EC76F5}" dt="2022-07-15T12:33:01.354" v="3410" actId="1037"/>
          <ac:picMkLst>
            <pc:docMk/>
            <pc:sldMk cId="2815895412" sldId="925"/>
            <ac:picMk id="3" creationId="{597418D2-B266-B752-4704-4D1C41F7849F}"/>
          </ac:picMkLst>
        </pc:picChg>
        <pc:picChg chg="add del mod">
          <ac:chgData name="Renée Lechner" userId="4fa78a86c8864770" providerId="LiveId" clId="{9CDF6277-5576-4DF5-8211-04E839EC76F5}" dt="2022-07-14T15:03:13.879" v="1812" actId="478"/>
          <ac:picMkLst>
            <pc:docMk/>
            <pc:sldMk cId="2815895412" sldId="925"/>
            <ac:picMk id="4" creationId="{BA516DA2-D3A5-8A03-D09E-D323F197AA87}"/>
          </ac:picMkLst>
        </pc:picChg>
        <pc:picChg chg="del">
          <ac:chgData name="Renée Lechner" userId="4fa78a86c8864770" providerId="LiveId" clId="{9CDF6277-5576-4DF5-8211-04E839EC76F5}" dt="2022-07-14T15:02:06.234" v="1803" actId="478"/>
          <ac:picMkLst>
            <pc:docMk/>
            <pc:sldMk cId="2815895412" sldId="925"/>
            <ac:picMk id="5" creationId="{5F214FEA-F1F2-435E-A7F7-D4098D1C59A7}"/>
          </ac:picMkLst>
        </pc:picChg>
      </pc:sldChg>
      <pc:sldChg chg="modSp add del mod">
        <pc:chgData name="Renée Lechner" userId="4fa78a86c8864770" providerId="LiveId" clId="{9CDF6277-5576-4DF5-8211-04E839EC76F5}" dt="2022-07-15T12:33:50.721" v="3411" actId="47"/>
        <pc:sldMkLst>
          <pc:docMk/>
          <pc:sldMk cId="2254513141" sldId="926"/>
        </pc:sldMkLst>
        <pc:spChg chg="mod">
          <ac:chgData name="Renée Lechner" userId="4fa78a86c8864770" providerId="LiveId" clId="{9CDF6277-5576-4DF5-8211-04E839EC76F5}" dt="2022-07-14T14:58:52.649" v="1677" actId="14100"/>
          <ac:spMkLst>
            <pc:docMk/>
            <pc:sldMk cId="2254513141" sldId="926"/>
            <ac:spMk id="9" creationId="{6C27057F-C080-4D6B-B5F5-BBC41403C0B4}"/>
          </ac:spMkLst>
        </pc:spChg>
        <pc:spChg chg="mod">
          <ac:chgData name="Renée Lechner" userId="4fa78a86c8864770" providerId="LiveId" clId="{9CDF6277-5576-4DF5-8211-04E839EC76F5}" dt="2022-07-14T14:59:46.776" v="1708" actId="1076"/>
          <ac:spMkLst>
            <pc:docMk/>
            <pc:sldMk cId="2254513141" sldId="926"/>
            <ac:spMk id="17" creationId="{C479CAB4-D99F-4928-B06B-789A3FA4E7AE}"/>
          </ac:spMkLst>
        </pc:spChg>
        <pc:spChg chg="mod">
          <ac:chgData name="Renée Lechner" userId="4fa78a86c8864770" providerId="LiveId" clId="{9CDF6277-5576-4DF5-8211-04E839EC76F5}" dt="2022-07-14T14:58:56.150" v="1678" actId="14100"/>
          <ac:spMkLst>
            <pc:docMk/>
            <pc:sldMk cId="2254513141" sldId="926"/>
            <ac:spMk id="20" creationId="{21E6A951-9CB4-42AE-8EF2-49BC4177D0EB}"/>
          </ac:spMkLst>
        </pc:spChg>
        <pc:spChg chg="mod">
          <ac:chgData name="Renée Lechner" userId="4fa78a86c8864770" providerId="LiveId" clId="{9CDF6277-5576-4DF5-8211-04E839EC76F5}" dt="2022-07-14T15:00:19.574" v="1717" actId="113"/>
          <ac:spMkLst>
            <pc:docMk/>
            <pc:sldMk cId="2254513141" sldId="926"/>
            <ac:spMk id="24" creationId="{4BFE5FF1-F484-4D62-83EC-F1539190C4B4}"/>
          </ac:spMkLst>
        </pc:spChg>
        <pc:spChg chg="mod">
          <ac:chgData name="Renée Lechner" userId="4fa78a86c8864770" providerId="LiveId" clId="{9CDF6277-5576-4DF5-8211-04E839EC76F5}" dt="2022-07-14T14:59:26.147" v="1695" actId="14100"/>
          <ac:spMkLst>
            <pc:docMk/>
            <pc:sldMk cId="2254513141" sldId="926"/>
            <ac:spMk id="26" creationId="{1E84E6EF-3096-4570-A407-6653A3D4B0E3}"/>
          </ac:spMkLst>
        </pc:spChg>
        <pc:spChg chg="mod">
          <ac:chgData name="Renée Lechner" userId="4fa78a86c8864770" providerId="LiveId" clId="{9CDF6277-5576-4DF5-8211-04E839EC76F5}" dt="2022-07-14T15:00:33.078" v="1720" actId="1076"/>
          <ac:spMkLst>
            <pc:docMk/>
            <pc:sldMk cId="2254513141" sldId="926"/>
            <ac:spMk id="30" creationId="{AF071ECF-EC3A-428E-AF1D-7C066FFDA8FB}"/>
          </ac:spMkLst>
        </pc:spChg>
        <pc:spChg chg="mod">
          <ac:chgData name="Renée Lechner" userId="4fa78a86c8864770" providerId="LiveId" clId="{9CDF6277-5576-4DF5-8211-04E839EC76F5}" dt="2022-07-14T14:59:30.295" v="1698" actId="14100"/>
          <ac:spMkLst>
            <pc:docMk/>
            <pc:sldMk cId="2254513141" sldId="926"/>
            <ac:spMk id="32" creationId="{BC04A651-C4B6-4242-96A2-BAA28CF503E8}"/>
          </ac:spMkLst>
        </pc:spChg>
        <pc:spChg chg="mod">
          <ac:chgData name="Renée Lechner" userId="4fa78a86c8864770" providerId="LiveId" clId="{9CDF6277-5576-4DF5-8211-04E839EC76F5}" dt="2022-07-14T15:00:26.269" v="1719" actId="113"/>
          <ac:spMkLst>
            <pc:docMk/>
            <pc:sldMk cId="2254513141" sldId="926"/>
            <ac:spMk id="43" creationId="{4CD52C51-6F27-461C-95D9-866E5C2268E1}"/>
          </ac:spMkLst>
        </pc:spChg>
        <pc:spChg chg="mod">
          <ac:chgData name="Renée Lechner" userId="4fa78a86c8864770" providerId="LiveId" clId="{9CDF6277-5576-4DF5-8211-04E839EC76F5}" dt="2022-07-14T15:01:07.815" v="1800" actId="1076"/>
          <ac:spMkLst>
            <pc:docMk/>
            <pc:sldMk cId="2254513141" sldId="926"/>
            <ac:spMk id="46" creationId="{DBD354BA-738A-437C-99D7-FBAD2E920DB3}"/>
          </ac:spMkLst>
        </pc:spChg>
        <pc:spChg chg="mod">
          <ac:chgData name="Renée Lechner" userId="4fa78a86c8864770" providerId="LiveId" clId="{9CDF6277-5576-4DF5-8211-04E839EC76F5}" dt="2022-07-14T15:01:35.885" v="1801" actId="207"/>
          <ac:spMkLst>
            <pc:docMk/>
            <pc:sldMk cId="2254513141" sldId="926"/>
            <ac:spMk id="47" creationId="{A31C6854-FF47-4DFA-AB4C-626A4AE4B764}"/>
          </ac:spMkLst>
        </pc:spChg>
        <pc:spChg chg="mod">
          <ac:chgData name="Renée Lechner" userId="4fa78a86c8864770" providerId="LiveId" clId="{9CDF6277-5576-4DF5-8211-04E839EC76F5}" dt="2022-07-14T15:04:45.926" v="1820" actId="403"/>
          <ac:spMkLst>
            <pc:docMk/>
            <pc:sldMk cId="2254513141" sldId="926"/>
            <ac:spMk id="48" creationId="{0E487B99-5CAA-4001-97A1-A3F1127FF8A4}"/>
          </ac:spMkLst>
        </pc:spChg>
      </pc:sldChg>
      <pc:sldChg chg="modSp mod">
        <pc:chgData name="Renée Lechner" userId="4fa78a86c8864770" providerId="LiveId" clId="{9CDF6277-5576-4DF5-8211-04E839EC76F5}" dt="2022-07-14T13:09:25.437" v="242" actId="27636"/>
        <pc:sldMkLst>
          <pc:docMk/>
          <pc:sldMk cId="1200930109" sldId="958"/>
        </pc:sldMkLst>
        <pc:spChg chg="mod">
          <ac:chgData name="Renée Lechner" userId="4fa78a86c8864770" providerId="LiveId" clId="{9CDF6277-5576-4DF5-8211-04E839EC76F5}" dt="2022-07-14T13:09:25.437" v="242" actId="27636"/>
          <ac:spMkLst>
            <pc:docMk/>
            <pc:sldMk cId="1200930109" sldId="958"/>
            <ac:spMk id="3" creationId="{F3D45A9C-688A-486E-B69D-A779F6F78FF7}"/>
          </ac:spMkLst>
        </pc:spChg>
      </pc:sldChg>
      <pc:sldChg chg="modSp del mod modAnim">
        <pc:chgData name="Renée Lechner" userId="4fa78a86c8864770" providerId="LiveId" clId="{9CDF6277-5576-4DF5-8211-04E839EC76F5}" dt="2022-07-14T14:13:28.393" v="1100" actId="47"/>
        <pc:sldMkLst>
          <pc:docMk/>
          <pc:sldMk cId="2393315181" sldId="967"/>
        </pc:sldMkLst>
        <pc:spChg chg="mod">
          <ac:chgData name="Renée Lechner" userId="4fa78a86c8864770" providerId="LiveId" clId="{9CDF6277-5576-4DF5-8211-04E839EC76F5}" dt="2022-07-14T13:09:25.423" v="241" actId="27636"/>
          <ac:spMkLst>
            <pc:docMk/>
            <pc:sldMk cId="2393315181" sldId="967"/>
            <ac:spMk id="3" creationId="{57627FF2-F7A2-47A9-8605-BAF5C9E7F1D5}"/>
          </ac:spMkLst>
        </pc:spChg>
      </pc:sldChg>
      <pc:sldChg chg="modSp del mod">
        <pc:chgData name="Renée Lechner" userId="4fa78a86c8864770" providerId="LiveId" clId="{9CDF6277-5576-4DF5-8211-04E839EC76F5}" dt="2022-07-15T12:01:43.979" v="2946" actId="47"/>
        <pc:sldMkLst>
          <pc:docMk/>
          <pc:sldMk cId="4132558418" sldId="970"/>
        </pc:sldMkLst>
        <pc:spChg chg="mod">
          <ac:chgData name="Renée Lechner" userId="4fa78a86c8864770" providerId="LiveId" clId="{9CDF6277-5576-4DF5-8211-04E839EC76F5}" dt="2022-07-14T14:17:38.076" v="1174" actId="207"/>
          <ac:spMkLst>
            <pc:docMk/>
            <pc:sldMk cId="4132558418" sldId="970"/>
            <ac:spMk id="3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17:38.076" v="1174" actId="207"/>
          <ac:spMkLst>
            <pc:docMk/>
            <pc:sldMk cId="4132558418" sldId="970"/>
            <ac:spMk id="5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17:38.076" v="1174" actId="207"/>
          <ac:spMkLst>
            <pc:docMk/>
            <pc:sldMk cId="4132558418" sldId="970"/>
            <ac:spMk id="6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17:38.076" v="1174" actId="207"/>
          <ac:spMkLst>
            <pc:docMk/>
            <pc:sldMk cId="4132558418" sldId="970"/>
            <ac:spMk id="8" creationId="{00000000-0000-0000-0000-000000000000}"/>
          </ac:spMkLst>
        </pc:spChg>
      </pc:sldChg>
      <pc:sldChg chg="modSp mod">
        <pc:chgData name="Renée Lechner" userId="4fa78a86c8864770" providerId="LiveId" clId="{9CDF6277-5576-4DF5-8211-04E839EC76F5}" dt="2022-07-14T13:09:26.991" v="251" actId="27636"/>
        <pc:sldMkLst>
          <pc:docMk/>
          <pc:sldMk cId="1176716365" sldId="974"/>
        </pc:sldMkLst>
        <pc:spChg chg="mod">
          <ac:chgData name="Renée Lechner" userId="4fa78a86c8864770" providerId="LiveId" clId="{9CDF6277-5576-4DF5-8211-04E839EC76F5}" dt="2022-07-14T13:09:26.991" v="251" actId="27636"/>
          <ac:spMkLst>
            <pc:docMk/>
            <pc:sldMk cId="1176716365" sldId="974"/>
            <ac:spMk id="3" creationId="{F3D45A9C-688A-486E-B69D-A779F6F78FF7}"/>
          </ac:spMkLst>
        </pc:spChg>
      </pc:sldChg>
      <pc:sldChg chg="modSp del mod">
        <pc:chgData name="Renée Lechner" userId="4fa78a86c8864770" providerId="LiveId" clId="{9CDF6277-5576-4DF5-8211-04E839EC76F5}" dt="2022-07-14T14:47:05.075" v="1504" actId="47"/>
        <pc:sldMkLst>
          <pc:docMk/>
          <pc:sldMk cId="4153817755" sldId="1097"/>
        </pc:sldMkLst>
        <pc:grpChg chg="mod">
          <ac:chgData name="Renée Lechner" userId="4fa78a86c8864770" providerId="LiveId" clId="{9CDF6277-5576-4DF5-8211-04E839EC76F5}" dt="2022-07-14T14:34:22.085" v="1448" actId="1076"/>
          <ac:grpSpMkLst>
            <pc:docMk/>
            <pc:sldMk cId="4153817755" sldId="1097"/>
            <ac:grpSpMk id="24" creationId="{6E1289B6-94FC-4BE3-BE22-041C18C5E61D}"/>
          </ac:grpSpMkLst>
        </pc:grpChg>
        <pc:picChg chg="mod">
          <ac:chgData name="Renée Lechner" userId="4fa78a86c8864770" providerId="LiveId" clId="{9CDF6277-5576-4DF5-8211-04E839EC76F5}" dt="2022-07-14T14:42:35.542" v="1485" actId="1076"/>
          <ac:picMkLst>
            <pc:docMk/>
            <pc:sldMk cId="4153817755" sldId="1097"/>
            <ac:picMk id="28" creationId="{E14D5BBA-61CF-4860-9C4F-817E586A663F}"/>
          </ac:picMkLst>
        </pc:picChg>
        <pc:picChg chg="mod">
          <ac:chgData name="Renée Lechner" userId="4fa78a86c8864770" providerId="LiveId" clId="{9CDF6277-5576-4DF5-8211-04E839EC76F5}" dt="2022-07-14T14:42:37.576" v="1486" actId="1076"/>
          <ac:picMkLst>
            <pc:docMk/>
            <pc:sldMk cId="4153817755" sldId="1097"/>
            <ac:picMk id="30" creationId="{DF45BD08-8781-44A0-A960-ADD74262B8FC}"/>
          </ac:picMkLst>
        </pc:picChg>
        <pc:picChg chg="mod">
          <ac:chgData name="Renée Lechner" userId="4fa78a86c8864770" providerId="LiveId" clId="{9CDF6277-5576-4DF5-8211-04E839EC76F5}" dt="2022-07-14T14:43:57.186" v="1493" actId="1076"/>
          <ac:picMkLst>
            <pc:docMk/>
            <pc:sldMk cId="4153817755" sldId="1097"/>
            <ac:picMk id="32" creationId="{5EBB9C20-DC4E-48A0-BA01-A4244AA50A4B}"/>
          </ac:picMkLst>
        </pc:picChg>
        <pc:picChg chg="mod">
          <ac:chgData name="Renée Lechner" userId="4fa78a86c8864770" providerId="LiveId" clId="{9CDF6277-5576-4DF5-8211-04E839EC76F5}" dt="2022-07-14T14:42:40.080" v="1487" actId="1076"/>
          <ac:picMkLst>
            <pc:docMk/>
            <pc:sldMk cId="4153817755" sldId="1097"/>
            <ac:picMk id="33" creationId="{9D1BCB31-1FA5-4ADF-8E5B-247C177B9C44}"/>
          </ac:picMkLst>
        </pc:picChg>
        <pc:picChg chg="mod">
          <ac:chgData name="Renée Lechner" userId="4fa78a86c8864770" providerId="LiveId" clId="{9CDF6277-5576-4DF5-8211-04E839EC76F5}" dt="2022-07-14T14:42:32.972" v="1484" actId="1076"/>
          <ac:picMkLst>
            <pc:docMk/>
            <pc:sldMk cId="4153817755" sldId="1097"/>
            <ac:picMk id="34" creationId="{8A169ACD-034B-4154-A498-9A90A5A3C7F6}"/>
          </ac:picMkLst>
        </pc:picChg>
      </pc:sldChg>
      <pc:sldChg chg="modSp mod">
        <pc:chgData name="Renée Lechner" userId="4fa78a86c8864770" providerId="LiveId" clId="{9CDF6277-5576-4DF5-8211-04E839EC76F5}" dt="2022-07-14T14:28:08.202" v="1318" actId="1076"/>
        <pc:sldMkLst>
          <pc:docMk/>
          <pc:sldMk cId="3250425578" sldId="1116"/>
        </pc:sldMkLst>
        <pc:graphicFrameChg chg="mod">
          <ac:chgData name="Renée Lechner" userId="4fa78a86c8864770" providerId="LiveId" clId="{9CDF6277-5576-4DF5-8211-04E839EC76F5}" dt="2022-07-14T14:28:08.202" v="1318" actId="1076"/>
          <ac:graphicFrameMkLst>
            <pc:docMk/>
            <pc:sldMk cId="3250425578" sldId="1116"/>
            <ac:graphicFrameMk id="6" creationId="{168435E5-E9B0-493D-8F6F-5F758DC26612}"/>
          </ac:graphicFrameMkLst>
        </pc:graphicFrameChg>
      </pc:sldChg>
      <pc:sldChg chg="modSp mod">
        <pc:chgData name="Renée Lechner" userId="4fa78a86c8864770" providerId="LiveId" clId="{9CDF6277-5576-4DF5-8211-04E839EC76F5}" dt="2022-07-14T14:47:20.838" v="1506" actId="1076"/>
        <pc:sldMkLst>
          <pc:docMk/>
          <pc:sldMk cId="602979136" sldId="1144"/>
        </pc:sldMkLst>
        <pc:picChg chg="mod">
          <ac:chgData name="Renée Lechner" userId="4fa78a86c8864770" providerId="LiveId" clId="{9CDF6277-5576-4DF5-8211-04E839EC76F5}" dt="2022-07-14T14:47:20.838" v="1506" actId="1076"/>
          <ac:picMkLst>
            <pc:docMk/>
            <pc:sldMk cId="602979136" sldId="1144"/>
            <ac:picMk id="5" creationId="{6BBD6594-EF58-4D72-B55F-925662AC24C7}"/>
          </ac:picMkLst>
        </pc:picChg>
      </pc:sldChg>
      <pc:sldChg chg="modSp mod">
        <pc:chgData name="Renée Lechner" userId="4fa78a86c8864770" providerId="LiveId" clId="{9CDF6277-5576-4DF5-8211-04E839EC76F5}" dt="2022-07-14T13:09:27.057" v="253" actId="27636"/>
        <pc:sldMkLst>
          <pc:docMk/>
          <pc:sldMk cId="3717494794" sldId="1146"/>
        </pc:sldMkLst>
        <pc:spChg chg="mod">
          <ac:chgData name="Renée Lechner" userId="4fa78a86c8864770" providerId="LiveId" clId="{9CDF6277-5576-4DF5-8211-04E839EC76F5}" dt="2022-07-14T13:09:27.057" v="253" actId="27636"/>
          <ac:spMkLst>
            <pc:docMk/>
            <pc:sldMk cId="3717494794" sldId="1146"/>
            <ac:spMk id="3" creationId="{F3D45A9C-688A-486E-B69D-A779F6F78FF7}"/>
          </ac:spMkLst>
        </pc:spChg>
      </pc:sldChg>
      <pc:sldChg chg="modSp del mod">
        <pc:chgData name="Renée Lechner" userId="4fa78a86c8864770" providerId="LiveId" clId="{9CDF6277-5576-4DF5-8211-04E839EC76F5}" dt="2022-07-14T13:56:25.839" v="919" actId="47"/>
        <pc:sldMkLst>
          <pc:docMk/>
          <pc:sldMk cId="4017968107" sldId="1147"/>
        </pc:sldMkLst>
        <pc:picChg chg="mod">
          <ac:chgData name="Renée Lechner" userId="4fa78a86c8864770" providerId="LiveId" clId="{9CDF6277-5576-4DF5-8211-04E839EC76F5}" dt="2022-07-14T13:14:18.734" v="366" actId="1076"/>
          <ac:picMkLst>
            <pc:docMk/>
            <pc:sldMk cId="4017968107" sldId="1147"/>
            <ac:picMk id="4" creationId="{7383B96B-0319-4107-BE9E-34178EE9A387}"/>
          </ac:picMkLst>
        </pc:picChg>
        <pc:picChg chg="mod">
          <ac:chgData name="Renée Lechner" userId="4fa78a86c8864770" providerId="LiveId" clId="{9CDF6277-5576-4DF5-8211-04E839EC76F5}" dt="2022-07-14T13:11:39.944" v="269" actId="1076"/>
          <ac:picMkLst>
            <pc:docMk/>
            <pc:sldMk cId="4017968107" sldId="1147"/>
            <ac:picMk id="13" creationId="{CC0CBEB1-B36C-4B84-AC37-56BE69B00C91}"/>
          </ac:picMkLst>
        </pc:picChg>
      </pc:sldChg>
      <pc:sldChg chg="modSp mod">
        <pc:chgData name="Renée Lechner" userId="4fa78a86c8864770" providerId="LiveId" clId="{9CDF6277-5576-4DF5-8211-04E839EC76F5}" dt="2022-07-14T14:18:38.966" v="1180" actId="1076"/>
        <pc:sldMkLst>
          <pc:docMk/>
          <pc:sldMk cId="4096584465" sldId="1152"/>
        </pc:sldMkLst>
        <pc:spChg chg="mod">
          <ac:chgData name="Renée Lechner" userId="4fa78a86c8864770" providerId="LiveId" clId="{9CDF6277-5576-4DF5-8211-04E839EC76F5}" dt="2022-07-14T14:18:33.399" v="1179" actId="1076"/>
          <ac:spMkLst>
            <pc:docMk/>
            <pc:sldMk cId="4096584465" sldId="1152"/>
            <ac:spMk id="3" creationId="{F3D45A9C-688A-486E-B69D-A779F6F78FF7}"/>
          </ac:spMkLst>
        </pc:spChg>
        <pc:picChg chg="mod">
          <ac:chgData name="Renée Lechner" userId="4fa78a86c8864770" providerId="LiveId" clId="{9CDF6277-5576-4DF5-8211-04E839EC76F5}" dt="2022-07-14T14:18:38.966" v="1180" actId="1076"/>
          <ac:picMkLst>
            <pc:docMk/>
            <pc:sldMk cId="4096584465" sldId="1152"/>
            <ac:picMk id="7" creationId="{76761970-A2F1-49D3-98D5-B2B260BEFAB5}"/>
          </ac:picMkLst>
        </pc:picChg>
      </pc:sldChg>
      <pc:sldChg chg="modSp mod">
        <pc:chgData name="Renée Lechner" userId="4fa78a86c8864770" providerId="LiveId" clId="{9CDF6277-5576-4DF5-8211-04E839EC76F5}" dt="2022-07-14T14:51:08.340" v="1567" actId="1076"/>
        <pc:sldMkLst>
          <pc:docMk/>
          <pc:sldMk cId="1173823527" sldId="1155"/>
        </pc:sldMkLst>
        <pc:spChg chg="mod">
          <ac:chgData name="Renée Lechner" userId="4fa78a86c8864770" providerId="LiveId" clId="{9CDF6277-5576-4DF5-8211-04E839EC76F5}" dt="2022-07-14T14:51:04.724" v="1566" actId="1076"/>
          <ac:spMkLst>
            <pc:docMk/>
            <pc:sldMk cId="1173823527" sldId="1155"/>
            <ac:spMk id="3" creationId="{F3D45A9C-688A-486E-B69D-A779F6F78FF7}"/>
          </ac:spMkLst>
        </pc:spChg>
        <pc:picChg chg="mod">
          <ac:chgData name="Renée Lechner" userId="4fa78a86c8864770" providerId="LiveId" clId="{9CDF6277-5576-4DF5-8211-04E839EC76F5}" dt="2022-07-14T14:51:08.340" v="1567" actId="1076"/>
          <ac:picMkLst>
            <pc:docMk/>
            <pc:sldMk cId="1173823527" sldId="1155"/>
            <ac:picMk id="5" creationId="{E7369A71-E37C-4384-A2FB-44EB8A6C392C}"/>
          </ac:picMkLst>
        </pc:picChg>
      </pc:sldChg>
      <pc:sldChg chg="modSp mod">
        <pc:chgData name="Renée Lechner" userId="4fa78a86c8864770" providerId="LiveId" clId="{9CDF6277-5576-4DF5-8211-04E839EC76F5}" dt="2022-07-14T14:51:26.384" v="1570" actId="1076"/>
        <pc:sldMkLst>
          <pc:docMk/>
          <pc:sldMk cId="1133009856" sldId="1156"/>
        </pc:sldMkLst>
        <pc:picChg chg="mod">
          <ac:chgData name="Renée Lechner" userId="4fa78a86c8864770" providerId="LiveId" clId="{9CDF6277-5576-4DF5-8211-04E839EC76F5}" dt="2022-07-14T14:51:26.384" v="1570" actId="1076"/>
          <ac:picMkLst>
            <pc:docMk/>
            <pc:sldMk cId="1133009856" sldId="1156"/>
            <ac:picMk id="5" creationId="{23E2CEB4-3DED-4E27-98F8-D432D0D505E6}"/>
          </ac:picMkLst>
        </pc:picChg>
      </pc:sldChg>
      <pc:sldChg chg="addSp delSp modSp mod">
        <pc:chgData name="Renée Lechner" userId="4fa78a86c8864770" providerId="LiveId" clId="{9CDF6277-5576-4DF5-8211-04E839EC76F5}" dt="2022-07-14T14:48:07.036" v="1512" actId="1076"/>
        <pc:sldMkLst>
          <pc:docMk/>
          <pc:sldMk cId="2754717502" sldId="1158"/>
        </pc:sldMkLst>
        <pc:spChg chg="mod">
          <ac:chgData name="Renée Lechner" userId="4fa78a86c8864770" providerId="LiveId" clId="{9CDF6277-5576-4DF5-8211-04E839EC76F5}" dt="2022-07-14T13:09:25.505" v="246" actId="27636"/>
          <ac:spMkLst>
            <pc:docMk/>
            <pc:sldMk cId="2754717502" sldId="1158"/>
            <ac:spMk id="3" creationId="{F3D45A9C-688A-486E-B69D-A779F6F78FF7}"/>
          </ac:spMkLst>
        </pc:spChg>
        <pc:picChg chg="add del">
          <ac:chgData name="Renée Lechner" userId="4fa78a86c8864770" providerId="LiveId" clId="{9CDF6277-5576-4DF5-8211-04E839EC76F5}" dt="2022-07-14T14:48:00.919" v="1511" actId="478"/>
          <ac:picMkLst>
            <pc:docMk/>
            <pc:sldMk cId="2754717502" sldId="1158"/>
            <ac:picMk id="4" creationId="{DAA9C969-D6CF-0660-698C-F537E743C279}"/>
          </ac:picMkLst>
        </pc:picChg>
        <pc:picChg chg="mod">
          <ac:chgData name="Renée Lechner" userId="4fa78a86c8864770" providerId="LiveId" clId="{9CDF6277-5576-4DF5-8211-04E839EC76F5}" dt="2022-07-14T14:48:07.036" v="1512" actId="1076"/>
          <ac:picMkLst>
            <pc:docMk/>
            <pc:sldMk cId="2754717502" sldId="1158"/>
            <ac:picMk id="14" creationId="{9FC331CC-CC31-4ABE-B8F7-A3C846134B8E}"/>
          </ac:picMkLst>
        </pc:picChg>
      </pc:sldChg>
      <pc:sldChg chg="modSp mod">
        <pc:chgData name="Renée Lechner" userId="4fa78a86c8864770" providerId="LiveId" clId="{9CDF6277-5576-4DF5-8211-04E839EC76F5}" dt="2022-07-14T14:23:24.643" v="1225" actId="1076"/>
        <pc:sldMkLst>
          <pc:docMk/>
          <pc:sldMk cId="3620058839" sldId="1159"/>
        </pc:sldMkLst>
        <pc:spChg chg="mod">
          <ac:chgData name="Renée Lechner" userId="4fa78a86c8864770" providerId="LiveId" clId="{9CDF6277-5576-4DF5-8211-04E839EC76F5}" dt="2022-07-14T14:23:14.535" v="1224" actId="1076"/>
          <ac:spMkLst>
            <pc:docMk/>
            <pc:sldMk cId="3620058839" sldId="1159"/>
            <ac:spMk id="8" creationId="{5E2AF0C8-12B9-4C55-A2BF-BA2AF2E42BB8}"/>
          </ac:spMkLst>
        </pc:spChg>
        <pc:graphicFrameChg chg="mod modGraphic">
          <ac:chgData name="Renée Lechner" userId="4fa78a86c8864770" providerId="LiveId" clId="{9CDF6277-5576-4DF5-8211-04E839EC76F5}" dt="2022-07-14T14:23:24.643" v="1225" actId="1076"/>
          <ac:graphicFrameMkLst>
            <pc:docMk/>
            <pc:sldMk cId="3620058839" sldId="1159"/>
            <ac:graphicFrameMk id="7" creationId="{D66FC6E9-3EBC-4D31-B293-4AF95C4C8B4A}"/>
          </ac:graphicFrameMkLst>
        </pc:graphicFrameChg>
      </pc:sldChg>
      <pc:sldChg chg="modSp del mod">
        <pc:chgData name="Renée Lechner" userId="4fa78a86c8864770" providerId="LiveId" clId="{9CDF6277-5576-4DF5-8211-04E839EC76F5}" dt="2022-07-15T12:04:41.112" v="2971" actId="47"/>
        <pc:sldMkLst>
          <pc:docMk/>
          <pc:sldMk cId="3629547410" sldId="1160"/>
        </pc:sldMkLst>
        <pc:spChg chg="mod">
          <ac:chgData name="Renée Lechner" userId="4fa78a86c8864770" providerId="LiveId" clId="{9CDF6277-5576-4DF5-8211-04E839EC76F5}" dt="2022-07-14T14:23:45.354" v="1248" actId="207"/>
          <ac:spMkLst>
            <pc:docMk/>
            <pc:sldMk cId="3629547410" sldId="1160"/>
            <ac:spMk id="3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23:45.354" v="1248" actId="207"/>
          <ac:spMkLst>
            <pc:docMk/>
            <pc:sldMk cId="3629547410" sldId="1160"/>
            <ac:spMk id="4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23:45.354" v="1248" actId="207"/>
          <ac:spMkLst>
            <pc:docMk/>
            <pc:sldMk cId="3629547410" sldId="1160"/>
            <ac:spMk id="6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23:45.354" v="1248" actId="207"/>
          <ac:spMkLst>
            <pc:docMk/>
            <pc:sldMk cId="3629547410" sldId="1160"/>
            <ac:spMk id="8" creationId="{00000000-0000-0000-0000-000000000000}"/>
          </ac:spMkLst>
        </pc:spChg>
      </pc:sldChg>
      <pc:sldChg chg="modSp mod">
        <pc:chgData name="Renée Lechner" userId="4fa78a86c8864770" providerId="LiveId" clId="{9CDF6277-5576-4DF5-8211-04E839EC76F5}" dt="2022-07-14T14:33:56.313" v="1445" actId="207"/>
        <pc:sldMkLst>
          <pc:docMk/>
          <pc:sldMk cId="2507917406" sldId="1163"/>
        </pc:sldMkLst>
        <pc:spChg chg="mod">
          <ac:chgData name="Renée Lechner" userId="4fa78a86c8864770" providerId="LiveId" clId="{9CDF6277-5576-4DF5-8211-04E839EC76F5}" dt="2022-07-14T13:09:25.489" v="245" actId="27636"/>
          <ac:spMkLst>
            <pc:docMk/>
            <pc:sldMk cId="2507917406" sldId="1163"/>
            <ac:spMk id="3" creationId="{F3D45A9C-688A-486E-B69D-A779F6F78FF7}"/>
          </ac:spMkLst>
        </pc:spChg>
        <pc:graphicFrameChg chg="mod">
          <ac:chgData name="Renée Lechner" userId="4fa78a86c8864770" providerId="LiveId" clId="{9CDF6277-5576-4DF5-8211-04E839EC76F5}" dt="2022-07-14T14:33:56.313" v="1445" actId="207"/>
          <ac:graphicFrameMkLst>
            <pc:docMk/>
            <pc:sldMk cId="2507917406" sldId="1163"/>
            <ac:graphicFrameMk id="4" creationId="{2A25DDA2-C7A5-48A6-8037-4BFC1CA91018}"/>
          </ac:graphicFrameMkLst>
        </pc:graphicFrameChg>
      </pc:sldChg>
      <pc:sldChg chg="modSp mod">
        <pc:chgData name="Renée Lechner" userId="4fa78a86c8864770" providerId="LiveId" clId="{9CDF6277-5576-4DF5-8211-04E839EC76F5}" dt="2022-07-14T14:48:22.194" v="1515" actId="1076"/>
        <pc:sldMkLst>
          <pc:docMk/>
          <pc:sldMk cId="1817747950" sldId="1166"/>
        </pc:sldMkLst>
        <pc:picChg chg="mod">
          <ac:chgData name="Renée Lechner" userId="4fa78a86c8864770" providerId="LiveId" clId="{9CDF6277-5576-4DF5-8211-04E839EC76F5}" dt="2022-07-14T14:48:22.194" v="1515" actId="1076"/>
          <ac:picMkLst>
            <pc:docMk/>
            <pc:sldMk cId="1817747950" sldId="1166"/>
            <ac:picMk id="16" creationId="{BC85E73B-4D72-4B25-AAE1-4F3353B30FAB}"/>
          </ac:picMkLst>
        </pc:picChg>
      </pc:sldChg>
      <pc:sldChg chg="addSp delSp modSp mod addAnim delAnim">
        <pc:chgData name="Renée Lechner" userId="4fa78a86c8864770" providerId="LiveId" clId="{9CDF6277-5576-4DF5-8211-04E839EC76F5}" dt="2022-07-14T14:49:47.320" v="1540" actId="465"/>
        <pc:sldMkLst>
          <pc:docMk/>
          <pc:sldMk cId="587467623" sldId="1167"/>
        </pc:sldMkLst>
        <pc:picChg chg="add del mod">
          <ac:chgData name="Renée Lechner" userId="4fa78a86c8864770" providerId="LiveId" clId="{9CDF6277-5576-4DF5-8211-04E839EC76F5}" dt="2022-07-14T14:49:44.425" v="1539" actId="552"/>
          <ac:picMkLst>
            <pc:docMk/>
            <pc:sldMk cId="587467623" sldId="1167"/>
            <ac:picMk id="5" creationId="{5C46DE69-1608-4B04-8471-86402061B410}"/>
          </ac:picMkLst>
        </pc:picChg>
        <pc:picChg chg="add del mod">
          <ac:chgData name="Renée Lechner" userId="4fa78a86c8864770" providerId="LiveId" clId="{9CDF6277-5576-4DF5-8211-04E839EC76F5}" dt="2022-07-14T14:49:44.425" v="1539" actId="552"/>
          <ac:picMkLst>
            <pc:docMk/>
            <pc:sldMk cId="587467623" sldId="1167"/>
            <ac:picMk id="7" creationId="{DCD5F2ED-852C-4E59-A234-6265EC52320C}"/>
          </ac:picMkLst>
        </pc:picChg>
        <pc:picChg chg="add del mod">
          <ac:chgData name="Renée Lechner" userId="4fa78a86c8864770" providerId="LiveId" clId="{9CDF6277-5576-4DF5-8211-04E839EC76F5}" dt="2022-07-14T14:49:47.320" v="1540" actId="465"/>
          <ac:picMkLst>
            <pc:docMk/>
            <pc:sldMk cId="587467623" sldId="1167"/>
            <ac:picMk id="9" creationId="{A94EEBD8-AF3F-45A9-A98B-B0D0000A3D73}"/>
          </ac:picMkLst>
        </pc:picChg>
        <pc:picChg chg="add del mod">
          <ac:chgData name="Renée Lechner" userId="4fa78a86c8864770" providerId="LiveId" clId="{9CDF6277-5576-4DF5-8211-04E839EC76F5}" dt="2022-07-14T14:49:47.320" v="1540" actId="465"/>
          <ac:picMkLst>
            <pc:docMk/>
            <pc:sldMk cId="587467623" sldId="1167"/>
            <ac:picMk id="11" creationId="{AAD62E80-D62D-4075-97AF-CCA0960A95A2}"/>
          </ac:picMkLst>
        </pc:picChg>
      </pc:sldChg>
      <pc:sldChg chg="modSp del mod">
        <pc:chgData name="Renée Lechner" userId="4fa78a86c8864770" providerId="LiveId" clId="{9CDF6277-5576-4DF5-8211-04E839EC76F5}" dt="2022-07-15T12:05:13.609" v="2975" actId="47"/>
        <pc:sldMkLst>
          <pc:docMk/>
          <pc:sldMk cId="1574683088" sldId="1168"/>
        </pc:sldMkLst>
        <pc:spChg chg="mod">
          <ac:chgData name="Renée Lechner" userId="4fa78a86c8864770" providerId="LiveId" clId="{9CDF6277-5576-4DF5-8211-04E839EC76F5}" dt="2022-07-14T14:50:15.898" v="1561" actId="207"/>
          <ac:spMkLst>
            <pc:docMk/>
            <pc:sldMk cId="1574683088" sldId="1168"/>
            <ac:spMk id="3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50:15.898" v="1561" actId="207"/>
          <ac:spMkLst>
            <pc:docMk/>
            <pc:sldMk cId="1574683088" sldId="1168"/>
            <ac:spMk id="4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50:15.898" v="1561" actId="207"/>
          <ac:spMkLst>
            <pc:docMk/>
            <pc:sldMk cId="1574683088" sldId="1168"/>
            <ac:spMk id="5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50:15.898" v="1561" actId="207"/>
          <ac:spMkLst>
            <pc:docMk/>
            <pc:sldMk cId="1574683088" sldId="1168"/>
            <ac:spMk id="8" creationId="{00000000-0000-0000-0000-000000000000}"/>
          </ac:spMkLst>
        </pc:spChg>
      </pc:sldChg>
      <pc:sldChg chg="modSp mod">
        <pc:chgData name="Renée Lechner" userId="4fa78a86c8864770" providerId="LiveId" clId="{9CDF6277-5576-4DF5-8211-04E839EC76F5}" dt="2022-07-14T14:57:31.271" v="1651" actId="2085"/>
        <pc:sldMkLst>
          <pc:docMk/>
          <pc:sldMk cId="2612140607" sldId="1169"/>
        </pc:sldMkLst>
        <pc:spChg chg="mod">
          <ac:chgData name="Renée Lechner" userId="4fa78a86c8864770" providerId="LiveId" clId="{9CDF6277-5576-4DF5-8211-04E839EC76F5}" dt="2022-07-14T14:56:44.698" v="1636" actId="2085"/>
          <ac:spMkLst>
            <pc:docMk/>
            <pc:sldMk cId="2612140607" sldId="1169"/>
            <ac:spMk id="8" creationId="{FE1CD2B4-8434-4BC5-A682-2200F066617D}"/>
          </ac:spMkLst>
        </pc:spChg>
        <pc:spChg chg="mod">
          <ac:chgData name="Renée Lechner" userId="4fa78a86c8864770" providerId="LiveId" clId="{9CDF6277-5576-4DF5-8211-04E839EC76F5}" dt="2022-07-14T14:57:28.806" v="1650" actId="2085"/>
          <ac:spMkLst>
            <pc:docMk/>
            <pc:sldMk cId="2612140607" sldId="1169"/>
            <ac:spMk id="11" creationId="{7751E2A2-FA4E-4B81-9C2B-F3D31B3B515B}"/>
          </ac:spMkLst>
        </pc:spChg>
        <pc:spChg chg="mod">
          <ac:chgData name="Renée Lechner" userId="4fa78a86c8864770" providerId="LiveId" clId="{9CDF6277-5576-4DF5-8211-04E839EC76F5}" dt="2022-07-14T14:57:31.271" v="1651" actId="2085"/>
          <ac:spMkLst>
            <pc:docMk/>
            <pc:sldMk cId="2612140607" sldId="1169"/>
            <ac:spMk id="12" creationId="{6B1F2B54-E420-4CEC-AC81-B07AFA7BD46B}"/>
          </ac:spMkLst>
        </pc:spChg>
      </pc:sldChg>
      <pc:sldChg chg="addSp delSp modSp mod addAnim delAnim modAnim">
        <pc:chgData name="Renée Lechner" userId="4fa78a86c8864770" providerId="LiveId" clId="{9CDF6277-5576-4DF5-8211-04E839EC76F5}" dt="2022-07-15T12:52:02.438" v="3631"/>
        <pc:sldMkLst>
          <pc:docMk/>
          <pc:sldMk cId="3759333120" sldId="1172"/>
        </pc:sldMkLst>
        <pc:spChg chg="mod">
          <ac:chgData name="Renée Lechner" userId="4fa78a86c8864770" providerId="LiveId" clId="{9CDF6277-5576-4DF5-8211-04E839EC76F5}" dt="2022-07-15T12:06:19.021" v="2982" actId="120"/>
          <ac:spMkLst>
            <pc:docMk/>
            <pc:sldMk cId="3759333120" sldId="1172"/>
            <ac:spMk id="2" creationId="{6D797329-EB2E-4C7C-B0EB-B0492ED9202A}"/>
          </ac:spMkLst>
        </pc:spChg>
        <pc:spChg chg="add del mod">
          <ac:chgData name="Renée Lechner" userId="4fa78a86c8864770" providerId="LiveId" clId="{9CDF6277-5576-4DF5-8211-04E839EC76F5}" dt="2022-07-15T12:07:13.935" v="2984" actId="478"/>
          <ac:spMkLst>
            <pc:docMk/>
            <pc:sldMk cId="3759333120" sldId="1172"/>
            <ac:spMk id="3" creationId="{8E6721C1-9B09-469C-5B5D-DAD4A2F7280E}"/>
          </ac:spMkLst>
        </pc:spChg>
        <pc:spChg chg="del mod">
          <ac:chgData name="Renée Lechner" userId="4fa78a86c8864770" providerId="LiveId" clId="{9CDF6277-5576-4DF5-8211-04E839EC76F5}" dt="2022-07-15T12:07:26.622" v="2988" actId="478"/>
          <ac:spMkLst>
            <pc:docMk/>
            <pc:sldMk cId="3759333120" sldId="1172"/>
            <ac:spMk id="5" creationId="{7AFC248F-DD57-45F5-9459-534EDBAA2D4F}"/>
          </ac:spMkLst>
        </pc:spChg>
        <pc:spChg chg="add del mod">
          <ac:chgData name="Renée Lechner" userId="4fa78a86c8864770" providerId="LiveId" clId="{9CDF6277-5576-4DF5-8211-04E839EC76F5}" dt="2022-07-15T12:07:29.259" v="2989" actId="478"/>
          <ac:spMkLst>
            <pc:docMk/>
            <pc:sldMk cId="3759333120" sldId="1172"/>
            <ac:spMk id="7" creationId="{5DD20FC1-1EF7-0A93-BCEF-04E77EEFA749}"/>
          </ac:spMkLst>
        </pc:spChg>
        <pc:spChg chg="add del mod">
          <ac:chgData name="Renée Lechner" userId="4fa78a86c8864770" providerId="LiveId" clId="{9CDF6277-5576-4DF5-8211-04E839EC76F5}" dt="2022-07-15T12:49:44.576" v="3598" actId="478"/>
          <ac:spMkLst>
            <pc:docMk/>
            <pc:sldMk cId="3759333120" sldId="1172"/>
            <ac:spMk id="9" creationId="{1D487D34-7C34-2C6C-F955-1452E7D461D8}"/>
          </ac:spMkLst>
        </pc:spChg>
        <pc:spChg chg="add mod">
          <ac:chgData name="Renée Lechner" userId="4fa78a86c8864770" providerId="LiveId" clId="{9CDF6277-5576-4DF5-8211-04E839EC76F5}" dt="2022-07-15T12:50:42.913" v="3613" actId="108"/>
          <ac:spMkLst>
            <pc:docMk/>
            <pc:sldMk cId="3759333120" sldId="1172"/>
            <ac:spMk id="10" creationId="{2CDF6256-A87F-5790-0899-8EAD8CD997D7}"/>
          </ac:spMkLst>
        </pc:spChg>
        <pc:spChg chg="add mod">
          <ac:chgData name="Renée Lechner" userId="4fa78a86c8864770" providerId="LiveId" clId="{9CDF6277-5576-4DF5-8211-04E839EC76F5}" dt="2022-07-15T12:47:47.691" v="3554" actId="6549"/>
          <ac:spMkLst>
            <pc:docMk/>
            <pc:sldMk cId="3759333120" sldId="1172"/>
            <ac:spMk id="11" creationId="{372A736F-63BF-0037-DCDC-B353DC581134}"/>
          </ac:spMkLst>
        </pc:spChg>
        <pc:spChg chg="add mod">
          <ac:chgData name="Renée Lechner" userId="4fa78a86c8864770" providerId="LiveId" clId="{9CDF6277-5576-4DF5-8211-04E839EC76F5}" dt="2022-07-15T12:50:57.943" v="3615" actId="14100"/>
          <ac:spMkLst>
            <pc:docMk/>
            <pc:sldMk cId="3759333120" sldId="1172"/>
            <ac:spMk id="12" creationId="{6F46A594-44B0-6182-4BDB-79D747E09CB4}"/>
          </ac:spMkLst>
        </pc:spChg>
        <pc:spChg chg="add mod">
          <ac:chgData name="Renée Lechner" userId="4fa78a86c8864770" providerId="LiveId" clId="{9CDF6277-5576-4DF5-8211-04E839EC76F5}" dt="2022-07-15T12:51:06.606" v="3617" actId="14100"/>
          <ac:spMkLst>
            <pc:docMk/>
            <pc:sldMk cId="3759333120" sldId="1172"/>
            <ac:spMk id="13" creationId="{2F11BBA6-9B61-1F58-2F49-8DA5EBC44107}"/>
          </ac:spMkLst>
        </pc:spChg>
        <pc:spChg chg="add mod">
          <ac:chgData name="Renée Lechner" userId="4fa78a86c8864770" providerId="LiveId" clId="{9CDF6277-5576-4DF5-8211-04E839EC76F5}" dt="2022-07-15T12:51:15.392" v="3619" actId="14100"/>
          <ac:spMkLst>
            <pc:docMk/>
            <pc:sldMk cId="3759333120" sldId="1172"/>
            <ac:spMk id="14" creationId="{13EBDA0B-2AD5-FF2F-AAC6-34E4017CE633}"/>
          </ac:spMkLst>
        </pc:spChg>
        <pc:spChg chg="add mod">
          <ac:chgData name="Renée Lechner" userId="4fa78a86c8864770" providerId="LiveId" clId="{9CDF6277-5576-4DF5-8211-04E839EC76F5}" dt="2022-07-15T12:49:26.056" v="3594" actId="108"/>
          <ac:spMkLst>
            <pc:docMk/>
            <pc:sldMk cId="3759333120" sldId="1172"/>
            <ac:spMk id="15" creationId="{8B354422-BE7E-A2DF-75C6-4D0F943DA9F0}"/>
          </ac:spMkLst>
        </pc:spChg>
        <pc:spChg chg="add mod">
          <ac:chgData name="Renée Lechner" userId="4fa78a86c8864770" providerId="LiveId" clId="{9CDF6277-5576-4DF5-8211-04E839EC76F5}" dt="2022-07-15T12:47:13.421" v="3544" actId="404"/>
          <ac:spMkLst>
            <pc:docMk/>
            <pc:sldMk cId="3759333120" sldId="1172"/>
            <ac:spMk id="16" creationId="{8E231B19-F0A5-EC79-0422-175282348997}"/>
          </ac:spMkLst>
        </pc:spChg>
        <pc:spChg chg="add mod">
          <ac:chgData name="Renée Lechner" userId="4fa78a86c8864770" providerId="LiveId" clId="{9CDF6277-5576-4DF5-8211-04E839EC76F5}" dt="2022-07-15T12:47:25.797" v="3550" actId="20577"/>
          <ac:spMkLst>
            <pc:docMk/>
            <pc:sldMk cId="3759333120" sldId="1172"/>
            <ac:spMk id="17" creationId="{D68A1F0B-31F7-5161-6EA5-292D048979F6}"/>
          </ac:spMkLst>
        </pc:spChg>
        <pc:picChg chg="del mod">
          <ac:chgData name="Renée Lechner" userId="4fa78a86c8864770" providerId="LiveId" clId="{9CDF6277-5576-4DF5-8211-04E839EC76F5}" dt="2022-07-15T12:49:46.056" v="3599" actId="478"/>
          <ac:picMkLst>
            <pc:docMk/>
            <pc:sldMk cId="3759333120" sldId="1172"/>
            <ac:picMk id="4" creationId="{DD52E341-8323-4C7C-8AF5-11FE63F99905}"/>
          </ac:picMkLst>
        </pc:picChg>
      </pc:sldChg>
      <pc:sldChg chg="modSp mod">
        <pc:chgData name="Renée Lechner" userId="4fa78a86c8864770" providerId="LiveId" clId="{9CDF6277-5576-4DF5-8211-04E839EC76F5}" dt="2022-07-14T14:57:49.005" v="1653" actId="207"/>
        <pc:sldMkLst>
          <pc:docMk/>
          <pc:sldMk cId="3074495547" sldId="1173"/>
        </pc:sldMkLst>
        <pc:spChg chg="mod">
          <ac:chgData name="Renée Lechner" userId="4fa78a86c8864770" providerId="LiveId" clId="{9CDF6277-5576-4DF5-8211-04E839EC76F5}" dt="2022-07-14T14:57:49.005" v="1653" actId="207"/>
          <ac:spMkLst>
            <pc:docMk/>
            <pc:sldMk cId="3074495547" sldId="1173"/>
            <ac:spMk id="11" creationId="{F2F33C44-DCDA-4943-9AC4-D49CC79A6762}"/>
          </ac:spMkLst>
        </pc:spChg>
      </pc:sldChg>
      <pc:sldChg chg="delSp modSp mod">
        <pc:chgData name="Renée Lechner" userId="4fa78a86c8864770" providerId="LiveId" clId="{9CDF6277-5576-4DF5-8211-04E839EC76F5}" dt="2022-07-14T14:56:30.462" v="1634" actId="207"/>
        <pc:sldMkLst>
          <pc:docMk/>
          <pc:sldMk cId="1901921452" sldId="1174"/>
        </pc:sldMkLst>
        <pc:spChg chg="del">
          <ac:chgData name="Renée Lechner" userId="4fa78a86c8864770" providerId="LiveId" clId="{9CDF6277-5576-4DF5-8211-04E839EC76F5}" dt="2022-07-14T14:56:17.705" v="1632" actId="478"/>
          <ac:spMkLst>
            <pc:docMk/>
            <pc:sldMk cId="1901921452" sldId="1174"/>
            <ac:spMk id="3" creationId="{F3D45A9C-688A-486E-B69D-A779F6F78FF7}"/>
          </ac:spMkLst>
        </pc:spChg>
        <pc:spChg chg="mod">
          <ac:chgData name="Renée Lechner" userId="4fa78a86c8864770" providerId="LiveId" clId="{9CDF6277-5576-4DF5-8211-04E839EC76F5}" dt="2022-07-14T14:56:30.462" v="1634" actId="207"/>
          <ac:spMkLst>
            <pc:docMk/>
            <pc:sldMk cId="1901921452" sldId="1174"/>
            <ac:spMk id="10" creationId="{11EF46EA-5A79-4EDE-9D8C-BB2B1C3B1CC3}"/>
          </ac:spMkLst>
        </pc:spChg>
        <pc:spChg chg="mod">
          <ac:chgData name="Renée Lechner" userId="4fa78a86c8864770" providerId="LiveId" clId="{9CDF6277-5576-4DF5-8211-04E839EC76F5}" dt="2022-07-14T14:55:53.121" v="1624" actId="14100"/>
          <ac:spMkLst>
            <pc:docMk/>
            <pc:sldMk cId="1901921452" sldId="1174"/>
            <ac:spMk id="14" creationId="{BEC6D32B-2847-4708-907C-C6175BC7674B}"/>
          </ac:spMkLst>
        </pc:spChg>
        <pc:spChg chg="mod">
          <ac:chgData name="Renée Lechner" userId="4fa78a86c8864770" providerId="LiveId" clId="{9CDF6277-5576-4DF5-8211-04E839EC76F5}" dt="2022-07-14T14:56:05.664" v="1631" actId="207"/>
          <ac:spMkLst>
            <pc:docMk/>
            <pc:sldMk cId="1901921452" sldId="1174"/>
            <ac:spMk id="15" creationId="{65282485-7645-4D64-BAAB-A02FF7BBF1FA}"/>
          </ac:spMkLst>
        </pc:spChg>
      </pc:sldChg>
      <pc:sldChg chg="modSp del mod">
        <pc:chgData name="Renée Lechner" userId="4fa78a86c8864770" providerId="LiveId" clId="{9CDF6277-5576-4DF5-8211-04E839EC76F5}" dt="2022-07-15T12:05:40.272" v="2979" actId="47"/>
        <pc:sldMkLst>
          <pc:docMk/>
          <pc:sldMk cId="2024202392" sldId="1179"/>
        </pc:sldMkLst>
        <pc:spChg chg="mod">
          <ac:chgData name="Renée Lechner" userId="4fa78a86c8864770" providerId="LiveId" clId="{9CDF6277-5576-4DF5-8211-04E839EC76F5}" dt="2022-07-14T14:58:19.386" v="1675" actId="207"/>
          <ac:spMkLst>
            <pc:docMk/>
            <pc:sldMk cId="2024202392" sldId="1179"/>
            <ac:spMk id="3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58:19.386" v="1675" actId="207"/>
          <ac:spMkLst>
            <pc:docMk/>
            <pc:sldMk cId="2024202392" sldId="1179"/>
            <ac:spMk id="4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58:19.386" v="1675" actId="207"/>
          <ac:spMkLst>
            <pc:docMk/>
            <pc:sldMk cId="2024202392" sldId="1179"/>
            <ac:spMk id="5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58:19.386" v="1675" actId="207"/>
          <ac:spMkLst>
            <pc:docMk/>
            <pc:sldMk cId="2024202392" sldId="1179"/>
            <ac:spMk id="6" creationId="{00000000-0000-0000-0000-000000000000}"/>
          </ac:spMkLst>
        </pc:spChg>
      </pc:sldChg>
      <pc:sldChg chg="modSp mod">
        <pc:chgData name="Renée Lechner" userId="4fa78a86c8864770" providerId="LiveId" clId="{9CDF6277-5576-4DF5-8211-04E839EC76F5}" dt="2022-07-14T14:47:37.846" v="1508" actId="1076"/>
        <pc:sldMkLst>
          <pc:docMk/>
          <pc:sldMk cId="1118853430" sldId="1180"/>
        </pc:sldMkLst>
        <pc:picChg chg="mod">
          <ac:chgData name="Renée Lechner" userId="4fa78a86c8864770" providerId="LiveId" clId="{9CDF6277-5576-4DF5-8211-04E839EC76F5}" dt="2022-07-14T14:47:37.846" v="1508" actId="1076"/>
          <ac:picMkLst>
            <pc:docMk/>
            <pc:sldMk cId="1118853430" sldId="1180"/>
            <ac:picMk id="7" creationId="{918E3509-2C39-4FE7-9DA1-92C9D80AD2BC}"/>
          </ac:picMkLst>
        </pc:picChg>
      </pc:sldChg>
      <pc:sldChg chg="addSp delSp modSp mod delAnim modAnim">
        <pc:chgData name="Renée Lechner" userId="4fa78a86c8864770" providerId="LiveId" clId="{9CDF6277-5576-4DF5-8211-04E839EC76F5}" dt="2022-07-15T11:55:13.588" v="2887" actId="6549"/>
        <pc:sldMkLst>
          <pc:docMk/>
          <pc:sldMk cId="2975722703" sldId="1181"/>
        </pc:sldMkLst>
        <pc:spChg chg="del mod">
          <ac:chgData name="Renée Lechner" userId="4fa78a86c8864770" providerId="LiveId" clId="{9CDF6277-5576-4DF5-8211-04E839EC76F5}" dt="2022-07-14T14:16:39.114" v="1171" actId="478"/>
          <ac:spMkLst>
            <pc:docMk/>
            <pc:sldMk cId="2975722703" sldId="1181"/>
            <ac:spMk id="4" creationId="{23A394EC-9024-4A32-9BA7-5B7749C3F85B}"/>
          </ac:spMkLst>
        </pc:spChg>
        <pc:spChg chg="add mod">
          <ac:chgData name="Renée Lechner" userId="4fa78a86c8864770" providerId="LiveId" clId="{9CDF6277-5576-4DF5-8211-04E839EC76F5}" dt="2022-07-15T11:55:13.588" v="2887" actId="6549"/>
          <ac:spMkLst>
            <pc:docMk/>
            <pc:sldMk cId="2975722703" sldId="1181"/>
            <ac:spMk id="5" creationId="{3958AAFE-890A-06CC-D105-9126F8F6E563}"/>
          </ac:spMkLst>
        </pc:spChg>
      </pc:sldChg>
      <pc:sldChg chg="delSp modSp mod">
        <pc:chgData name="Renée Lechner" userId="4fa78a86c8864770" providerId="LiveId" clId="{9CDF6277-5576-4DF5-8211-04E839EC76F5}" dt="2022-07-14T14:55:06.109" v="1615" actId="2711"/>
        <pc:sldMkLst>
          <pc:docMk/>
          <pc:sldMk cId="4039550628" sldId="1182"/>
        </pc:sldMkLst>
        <pc:spChg chg="mod">
          <ac:chgData name="Renée Lechner" userId="4fa78a86c8864770" providerId="LiveId" clId="{9CDF6277-5576-4DF5-8211-04E839EC76F5}" dt="2022-07-14T14:51:53.687" v="1571" actId="120"/>
          <ac:spMkLst>
            <pc:docMk/>
            <pc:sldMk cId="4039550628" sldId="1182"/>
            <ac:spMk id="2" creationId="{6D797329-EB2E-4C7C-B0EB-B0492ED9202A}"/>
          </ac:spMkLst>
        </pc:spChg>
        <pc:spChg chg="del">
          <ac:chgData name="Renée Lechner" userId="4fa78a86c8864770" providerId="LiveId" clId="{9CDF6277-5576-4DF5-8211-04E839EC76F5}" dt="2022-07-14T14:51:57.762" v="1572" actId="478"/>
          <ac:spMkLst>
            <pc:docMk/>
            <pc:sldMk cId="4039550628" sldId="1182"/>
            <ac:spMk id="3" creationId="{F3D45A9C-688A-486E-B69D-A779F6F78FF7}"/>
          </ac:spMkLst>
        </pc:spChg>
        <pc:spChg chg="mod">
          <ac:chgData name="Renée Lechner" userId="4fa78a86c8864770" providerId="LiveId" clId="{9CDF6277-5576-4DF5-8211-04E839EC76F5}" dt="2022-07-14T14:55:06.109" v="1615" actId="2711"/>
          <ac:spMkLst>
            <pc:docMk/>
            <pc:sldMk cId="4039550628" sldId="1182"/>
            <ac:spMk id="10" creationId="{C25E5661-25AD-4E81-9734-DC4FBCED6E3E}"/>
          </ac:spMkLst>
        </pc:spChg>
        <pc:spChg chg="mod">
          <ac:chgData name="Renée Lechner" userId="4fa78a86c8864770" providerId="LiveId" clId="{9CDF6277-5576-4DF5-8211-04E839EC76F5}" dt="2022-07-14T14:54:38.435" v="1604" actId="14100"/>
          <ac:spMkLst>
            <pc:docMk/>
            <pc:sldMk cId="4039550628" sldId="1182"/>
            <ac:spMk id="11" creationId="{4583ADF6-79EB-487E-92C8-65C0810AF077}"/>
          </ac:spMkLst>
        </pc:spChg>
        <pc:spChg chg="mod">
          <ac:chgData name="Renée Lechner" userId="4fa78a86c8864770" providerId="LiveId" clId="{9CDF6277-5576-4DF5-8211-04E839EC76F5}" dt="2022-07-14T14:54:53.770" v="1613" actId="14100"/>
          <ac:spMkLst>
            <pc:docMk/>
            <pc:sldMk cId="4039550628" sldId="1182"/>
            <ac:spMk id="13" creationId="{A07DF67B-BFFB-4CE6-BD19-734CCF388E34}"/>
          </ac:spMkLst>
        </pc:spChg>
      </pc:sldChg>
      <pc:sldChg chg="modSp mod">
        <pc:chgData name="Renée Lechner" userId="4fa78a86c8864770" providerId="LiveId" clId="{9CDF6277-5576-4DF5-8211-04E839EC76F5}" dt="2022-07-14T13:09:27.075" v="255" actId="27636"/>
        <pc:sldMkLst>
          <pc:docMk/>
          <pc:sldMk cId="2651161802" sldId="1183"/>
        </pc:sldMkLst>
        <pc:spChg chg="mod">
          <ac:chgData name="Renée Lechner" userId="4fa78a86c8864770" providerId="LiveId" clId="{9CDF6277-5576-4DF5-8211-04E839EC76F5}" dt="2022-07-14T13:09:27.075" v="255" actId="27636"/>
          <ac:spMkLst>
            <pc:docMk/>
            <pc:sldMk cId="2651161802" sldId="1183"/>
            <ac:spMk id="3" creationId="{F3D45A9C-688A-486E-B69D-A779F6F78FF7}"/>
          </ac:spMkLst>
        </pc:spChg>
      </pc:sldChg>
      <pc:sldChg chg="modSp mod">
        <pc:chgData name="Renée Lechner" userId="4fa78a86c8864770" providerId="LiveId" clId="{9CDF6277-5576-4DF5-8211-04E839EC76F5}" dt="2022-07-14T13:09:27.065" v="254" actId="27636"/>
        <pc:sldMkLst>
          <pc:docMk/>
          <pc:sldMk cId="1924108638" sldId="1184"/>
        </pc:sldMkLst>
        <pc:spChg chg="mod">
          <ac:chgData name="Renée Lechner" userId="4fa78a86c8864770" providerId="LiveId" clId="{9CDF6277-5576-4DF5-8211-04E839EC76F5}" dt="2022-07-14T13:09:27.065" v="254" actId="27636"/>
          <ac:spMkLst>
            <pc:docMk/>
            <pc:sldMk cId="1924108638" sldId="1184"/>
            <ac:spMk id="3" creationId="{F3D45A9C-688A-486E-B69D-A779F6F78FF7}"/>
          </ac:spMkLst>
        </pc:spChg>
      </pc:sldChg>
      <pc:sldChg chg="new del">
        <pc:chgData name="Renée Lechner" userId="4fa78a86c8864770" providerId="LiveId" clId="{9CDF6277-5576-4DF5-8211-04E839EC76F5}" dt="2022-07-14T13:56:23.836" v="918" actId="47"/>
        <pc:sldMkLst>
          <pc:docMk/>
          <pc:sldMk cId="2220526846" sldId="1185"/>
        </pc:sldMkLst>
      </pc:sldChg>
      <pc:sldChg chg="addSp delSp modSp new mod delAnim modAnim chgLayout">
        <pc:chgData name="Renée Lechner" userId="4fa78a86c8864770" providerId="LiveId" clId="{9CDF6277-5576-4DF5-8211-04E839EC76F5}" dt="2022-07-14T13:40:18.822" v="597" actId="554"/>
        <pc:sldMkLst>
          <pc:docMk/>
          <pc:sldMk cId="1967345272" sldId="1186"/>
        </pc:sldMkLst>
        <pc:spChg chg="del mod">
          <ac:chgData name="Renée Lechner" userId="4fa78a86c8864770" providerId="LiveId" clId="{9CDF6277-5576-4DF5-8211-04E839EC76F5}" dt="2022-07-14T13:17:03.378" v="380" actId="700"/>
          <ac:spMkLst>
            <pc:docMk/>
            <pc:sldMk cId="1967345272" sldId="1186"/>
            <ac:spMk id="2" creationId="{E19704EE-66AD-B802-07D7-58F047838940}"/>
          </ac:spMkLst>
        </pc:spChg>
        <pc:spChg chg="del mod ord">
          <ac:chgData name="Renée Lechner" userId="4fa78a86c8864770" providerId="LiveId" clId="{9CDF6277-5576-4DF5-8211-04E839EC76F5}" dt="2022-07-14T13:18:22.623" v="391" actId="478"/>
          <ac:spMkLst>
            <pc:docMk/>
            <pc:sldMk cId="1967345272" sldId="1186"/>
            <ac:spMk id="3" creationId="{FD92A9F6-8E52-477F-70B0-7511DDE590B2}"/>
          </ac:spMkLst>
        </pc:spChg>
        <pc:spChg chg="add mod">
          <ac:chgData name="Renée Lechner" userId="4fa78a86c8864770" providerId="LiveId" clId="{9CDF6277-5576-4DF5-8211-04E839EC76F5}" dt="2022-07-14T13:27:00.205" v="461" actId="1076"/>
          <ac:spMkLst>
            <pc:docMk/>
            <pc:sldMk cId="1967345272" sldId="1186"/>
            <ac:spMk id="5" creationId="{74C3CCD1-E804-E4F5-763B-F96ECFEFD380}"/>
          </ac:spMkLst>
        </pc:spChg>
        <pc:spChg chg="add del">
          <ac:chgData name="Renée Lechner" userId="4fa78a86c8864770" providerId="LiveId" clId="{9CDF6277-5576-4DF5-8211-04E839EC76F5}" dt="2022-07-14T13:18:26.655" v="392" actId="478"/>
          <ac:spMkLst>
            <pc:docMk/>
            <pc:sldMk cId="1967345272" sldId="1186"/>
            <ac:spMk id="8" creationId="{D43C69A6-89AB-3B39-5B3F-DABA881E9F04}"/>
          </ac:spMkLst>
        </pc:spChg>
        <pc:spChg chg="add mod ord">
          <ac:chgData name="Renée Lechner" userId="4fa78a86c8864770" providerId="LiveId" clId="{9CDF6277-5576-4DF5-8211-04E839EC76F5}" dt="2022-07-14T13:26:51.340" v="460" actId="255"/>
          <ac:spMkLst>
            <pc:docMk/>
            <pc:sldMk cId="1967345272" sldId="1186"/>
            <ac:spMk id="9" creationId="{52BA42FE-9C8E-6F65-40A7-0CF06C03CE67}"/>
          </ac:spMkLst>
        </pc:spChg>
        <pc:spChg chg="add del mod">
          <ac:chgData name="Renée Lechner" userId="4fa78a86c8864770" providerId="LiveId" clId="{9CDF6277-5576-4DF5-8211-04E839EC76F5}" dt="2022-07-14T13:20:36.982" v="398" actId="478"/>
          <ac:spMkLst>
            <pc:docMk/>
            <pc:sldMk cId="1967345272" sldId="1186"/>
            <ac:spMk id="10" creationId="{9289825D-0615-8397-4EA4-AABC6E6F6148}"/>
          </ac:spMkLst>
        </pc:spChg>
        <pc:spChg chg="add del mod">
          <ac:chgData name="Renée Lechner" userId="4fa78a86c8864770" providerId="LiveId" clId="{9CDF6277-5576-4DF5-8211-04E839EC76F5}" dt="2022-07-14T13:20:36.982" v="398" actId="478"/>
          <ac:spMkLst>
            <pc:docMk/>
            <pc:sldMk cId="1967345272" sldId="1186"/>
            <ac:spMk id="11" creationId="{5CDD9A37-6193-0D62-95AB-52D1C9825A3A}"/>
          </ac:spMkLst>
        </pc:spChg>
        <pc:spChg chg="add del mod">
          <ac:chgData name="Renée Lechner" userId="4fa78a86c8864770" providerId="LiveId" clId="{9CDF6277-5576-4DF5-8211-04E839EC76F5}" dt="2022-07-14T13:20:36.982" v="398" actId="478"/>
          <ac:spMkLst>
            <pc:docMk/>
            <pc:sldMk cId="1967345272" sldId="1186"/>
            <ac:spMk id="12" creationId="{484C6030-BE91-F7D9-152D-72B3156997AF}"/>
          </ac:spMkLst>
        </pc:spChg>
        <pc:spChg chg="add mod">
          <ac:chgData name="Renée Lechner" userId="4fa78a86c8864770" providerId="LiveId" clId="{9CDF6277-5576-4DF5-8211-04E839EC76F5}" dt="2022-07-14T13:39:48.320" v="595" actId="554"/>
          <ac:spMkLst>
            <pc:docMk/>
            <pc:sldMk cId="1967345272" sldId="1186"/>
            <ac:spMk id="13" creationId="{3B68D8E8-261B-83C5-37BD-95C2913BCBEB}"/>
          </ac:spMkLst>
        </pc:spChg>
        <pc:spChg chg="add mod">
          <ac:chgData name="Renée Lechner" userId="4fa78a86c8864770" providerId="LiveId" clId="{9CDF6277-5576-4DF5-8211-04E839EC76F5}" dt="2022-07-14T13:40:04.790" v="596" actId="554"/>
          <ac:spMkLst>
            <pc:docMk/>
            <pc:sldMk cId="1967345272" sldId="1186"/>
            <ac:spMk id="14" creationId="{3D8FC854-CA30-093E-4B3E-44980C5838B3}"/>
          </ac:spMkLst>
        </pc:spChg>
        <pc:spChg chg="add del mod">
          <ac:chgData name="Renée Lechner" userId="4fa78a86c8864770" providerId="LiveId" clId="{9CDF6277-5576-4DF5-8211-04E839EC76F5}" dt="2022-07-14T13:25:03.471" v="449" actId="478"/>
          <ac:spMkLst>
            <pc:docMk/>
            <pc:sldMk cId="1967345272" sldId="1186"/>
            <ac:spMk id="15" creationId="{6956B210-43CF-D6BA-00F0-928AEE367A08}"/>
          </ac:spMkLst>
        </pc:spChg>
        <pc:spChg chg="add del mod">
          <ac:chgData name="Renée Lechner" userId="4fa78a86c8864770" providerId="LiveId" clId="{9CDF6277-5576-4DF5-8211-04E839EC76F5}" dt="2022-07-14T13:20:31.095" v="397" actId="478"/>
          <ac:spMkLst>
            <pc:docMk/>
            <pc:sldMk cId="1967345272" sldId="1186"/>
            <ac:spMk id="16" creationId="{F6288825-FB34-6D90-3354-D815A54AF405}"/>
          </ac:spMkLst>
        </pc:spChg>
        <pc:spChg chg="add del mod">
          <ac:chgData name="Renée Lechner" userId="4fa78a86c8864770" providerId="LiveId" clId="{9CDF6277-5576-4DF5-8211-04E839EC76F5}" dt="2022-07-14T13:20:31.095" v="397" actId="478"/>
          <ac:spMkLst>
            <pc:docMk/>
            <pc:sldMk cId="1967345272" sldId="1186"/>
            <ac:spMk id="17" creationId="{39203112-1F09-1A60-711A-49285497788F}"/>
          </ac:spMkLst>
        </pc:spChg>
        <pc:spChg chg="add del mod">
          <ac:chgData name="Renée Lechner" userId="4fa78a86c8864770" providerId="LiveId" clId="{9CDF6277-5576-4DF5-8211-04E839EC76F5}" dt="2022-07-14T13:20:31.095" v="397" actId="478"/>
          <ac:spMkLst>
            <pc:docMk/>
            <pc:sldMk cId="1967345272" sldId="1186"/>
            <ac:spMk id="18" creationId="{58A73D3E-559B-C348-0DE5-9E83629AB4E5}"/>
          </ac:spMkLst>
        </pc:spChg>
        <pc:spChg chg="add del mod">
          <ac:chgData name="Renée Lechner" userId="4fa78a86c8864770" providerId="LiveId" clId="{9CDF6277-5576-4DF5-8211-04E839EC76F5}" dt="2022-07-14T13:20:03.880" v="394" actId="478"/>
          <ac:spMkLst>
            <pc:docMk/>
            <pc:sldMk cId="1967345272" sldId="1186"/>
            <ac:spMk id="19" creationId="{28CE46B2-A472-70F0-3AFA-C02A20E12CA4}"/>
          </ac:spMkLst>
        </pc:spChg>
        <pc:spChg chg="add del mod">
          <ac:chgData name="Renée Lechner" userId="4fa78a86c8864770" providerId="LiveId" clId="{9CDF6277-5576-4DF5-8211-04E839EC76F5}" dt="2022-07-14T13:20:03.880" v="394" actId="478"/>
          <ac:spMkLst>
            <pc:docMk/>
            <pc:sldMk cId="1967345272" sldId="1186"/>
            <ac:spMk id="20" creationId="{1594F85A-30E7-0363-5CF0-9BEA40236C76}"/>
          </ac:spMkLst>
        </pc:spChg>
        <pc:spChg chg="add del mod">
          <ac:chgData name="Renée Lechner" userId="4fa78a86c8864770" providerId="LiveId" clId="{9CDF6277-5576-4DF5-8211-04E839EC76F5}" dt="2022-07-14T13:20:03.880" v="394" actId="478"/>
          <ac:spMkLst>
            <pc:docMk/>
            <pc:sldMk cId="1967345272" sldId="1186"/>
            <ac:spMk id="21" creationId="{AE8A5338-3085-9003-61F1-740FA6B8F321}"/>
          </ac:spMkLst>
        </pc:spChg>
        <pc:spChg chg="add del mod">
          <ac:chgData name="Renée Lechner" userId="4fa78a86c8864770" providerId="LiveId" clId="{9CDF6277-5576-4DF5-8211-04E839EC76F5}" dt="2022-07-14T13:21:22.394" v="405" actId="478"/>
          <ac:spMkLst>
            <pc:docMk/>
            <pc:sldMk cId="1967345272" sldId="1186"/>
            <ac:spMk id="26" creationId="{BDB36546-E313-68E9-F6E8-2C3FA073DB2F}"/>
          </ac:spMkLst>
        </pc:spChg>
        <pc:spChg chg="add del mod">
          <ac:chgData name="Renée Lechner" userId="4fa78a86c8864770" providerId="LiveId" clId="{9CDF6277-5576-4DF5-8211-04E839EC76F5}" dt="2022-07-14T13:25:49.623" v="453" actId="478"/>
          <ac:spMkLst>
            <pc:docMk/>
            <pc:sldMk cId="1967345272" sldId="1186"/>
            <ac:spMk id="28" creationId="{E4F393EA-A2D4-ACC8-B1F0-5EE300571298}"/>
          </ac:spMkLst>
        </pc:spChg>
        <pc:spChg chg="add mod">
          <ac:chgData name="Renée Lechner" userId="4fa78a86c8864770" providerId="LiveId" clId="{9CDF6277-5576-4DF5-8211-04E839EC76F5}" dt="2022-07-14T13:39:48.320" v="595" actId="554"/>
          <ac:spMkLst>
            <pc:docMk/>
            <pc:sldMk cId="1967345272" sldId="1186"/>
            <ac:spMk id="29" creationId="{92BAABA7-0BFB-D989-3FD2-E9EAF2F842AA}"/>
          </ac:spMkLst>
        </pc:spChg>
        <pc:spChg chg="add del mod">
          <ac:chgData name="Renée Lechner" userId="4fa78a86c8864770" providerId="LiveId" clId="{9CDF6277-5576-4DF5-8211-04E839EC76F5}" dt="2022-07-14T13:27:51.519" v="467" actId="478"/>
          <ac:spMkLst>
            <pc:docMk/>
            <pc:sldMk cId="1967345272" sldId="1186"/>
            <ac:spMk id="30" creationId="{B9D632F7-4C5C-F1B4-BFA0-CDBA6D9BBD0C}"/>
          </ac:spMkLst>
        </pc:spChg>
        <pc:spChg chg="add mod">
          <ac:chgData name="Renée Lechner" userId="4fa78a86c8864770" providerId="LiveId" clId="{9CDF6277-5576-4DF5-8211-04E839EC76F5}" dt="2022-07-14T13:39:48.320" v="595" actId="554"/>
          <ac:spMkLst>
            <pc:docMk/>
            <pc:sldMk cId="1967345272" sldId="1186"/>
            <ac:spMk id="31" creationId="{AE421338-4773-AEC8-FA82-44557481DA1E}"/>
          </ac:spMkLst>
        </pc:spChg>
        <pc:spChg chg="add mod">
          <ac:chgData name="Renée Lechner" userId="4fa78a86c8864770" providerId="LiveId" clId="{9CDF6277-5576-4DF5-8211-04E839EC76F5}" dt="2022-07-14T13:40:18.822" v="597" actId="554"/>
          <ac:spMkLst>
            <pc:docMk/>
            <pc:sldMk cId="1967345272" sldId="1186"/>
            <ac:spMk id="33" creationId="{24E2F00A-08FA-6EBE-EDC4-D7B711C339C1}"/>
          </ac:spMkLst>
        </pc:spChg>
        <pc:spChg chg="add mod">
          <ac:chgData name="Renée Lechner" userId="4fa78a86c8864770" providerId="LiveId" clId="{9CDF6277-5576-4DF5-8211-04E839EC76F5}" dt="2022-07-14T13:40:04.790" v="596" actId="554"/>
          <ac:spMkLst>
            <pc:docMk/>
            <pc:sldMk cId="1967345272" sldId="1186"/>
            <ac:spMk id="34" creationId="{CDE00547-C721-6A42-0917-0BE7F59DFE80}"/>
          </ac:spMkLst>
        </pc:spChg>
        <pc:spChg chg="add mod">
          <ac:chgData name="Renée Lechner" userId="4fa78a86c8864770" providerId="LiveId" clId="{9CDF6277-5576-4DF5-8211-04E839EC76F5}" dt="2022-07-14T13:40:18.822" v="597" actId="554"/>
          <ac:spMkLst>
            <pc:docMk/>
            <pc:sldMk cId="1967345272" sldId="1186"/>
            <ac:spMk id="36" creationId="{137553CF-7F15-2D14-A556-E49BC57ED855}"/>
          </ac:spMkLst>
        </pc:spChg>
        <pc:spChg chg="add mod">
          <ac:chgData name="Renée Lechner" userId="4fa78a86c8864770" providerId="LiveId" clId="{9CDF6277-5576-4DF5-8211-04E839EC76F5}" dt="2022-07-14T13:40:04.790" v="596" actId="554"/>
          <ac:spMkLst>
            <pc:docMk/>
            <pc:sldMk cId="1967345272" sldId="1186"/>
            <ac:spMk id="37" creationId="{BADBFF6D-D5D8-E64F-E037-C99AF8768855}"/>
          </ac:spMkLst>
        </pc:spChg>
        <pc:spChg chg="add mod">
          <ac:chgData name="Renée Lechner" userId="4fa78a86c8864770" providerId="LiveId" clId="{9CDF6277-5576-4DF5-8211-04E839EC76F5}" dt="2022-07-14T13:40:18.822" v="597" actId="554"/>
          <ac:spMkLst>
            <pc:docMk/>
            <pc:sldMk cId="1967345272" sldId="1186"/>
            <ac:spMk id="38" creationId="{E8F11A4A-8DAB-D880-9AFA-938F0201F5AD}"/>
          </ac:spMkLst>
        </pc:spChg>
        <pc:picChg chg="add del mod">
          <ac:chgData name="Renée Lechner" userId="4fa78a86c8864770" providerId="LiveId" clId="{9CDF6277-5576-4DF5-8211-04E839EC76F5}" dt="2022-07-14T13:13:25.468" v="364" actId="478"/>
          <ac:picMkLst>
            <pc:docMk/>
            <pc:sldMk cId="1967345272" sldId="1186"/>
            <ac:picMk id="6" creationId="{9ED0B9A2-28FF-E9F7-0F8E-0D44CC7E12D2}"/>
          </ac:picMkLst>
        </pc:picChg>
        <pc:picChg chg="add del mod">
          <ac:chgData name="Renée Lechner" userId="4fa78a86c8864770" providerId="LiveId" clId="{9CDF6277-5576-4DF5-8211-04E839EC76F5}" dt="2022-07-14T13:25:42.914" v="452" actId="478"/>
          <ac:picMkLst>
            <pc:docMk/>
            <pc:sldMk cId="1967345272" sldId="1186"/>
            <ac:picMk id="22" creationId="{096ED46D-F32E-E85E-84BD-ECD0CE702630}"/>
          </ac:picMkLst>
        </pc:picChg>
        <pc:picChg chg="add del mod">
          <ac:chgData name="Renée Lechner" userId="4fa78a86c8864770" providerId="LiveId" clId="{9CDF6277-5576-4DF5-8211-04E839EC76F5}" dt="2022-07-14T13:20:36.982" v="398" actId="478"/>
          <ac:picMkLst>
            <pc:docMk/>
            <pc:sldMk cId="1967345272" sldId="1186"/>
            <ac:picMk id="23" creationId="{CC317081-4968-D957-BEAF-F2396B63FE1D}"/>
          </ac:picMkLst>
        </pc:picChg>
        <pc:picChg chg="add del mod">
          <ac:chgData name="Renée Lechner" userId="4fa78a86c8864770" providerId="LiveId" clId="{9CDF6277-5576-4DF5-8211-04E839EC76F5}" dt="2022-07-14T13:20:31.095" v="397" actId="478"/>
          <ac:picMkLst>
            <pc:docMk/>
            <pc:sldMk cId="1967345272" sldId="1186"/>
            <ac:picMk id="24" creationId="{91D13606-812B-E969-71D3-8F1650B18364}"/>
          </ac:picMkLst>
        </pc:picChg>
        <pc:picChg chg="add del mod">
          <ac:chgData name="Renée Lechner" userId="4fa78a86c8864770" providerId="LiveId" clId="{9CDF6277-5576-4DF5-8211-04E839EC76F5}" dt="2022-07-14T13:20:03.880" v="394" actId="478"/>
          <ac:picMkLst>
            <pc:docMk/>
            <pc:sldMk cId="1967345272" sldId="1186"/>
            <ac:picMk id="25" creationId="{FCE34802-FD28-7128-72B7-03AD037AE705}"/>
          </ac:picMkLst>
        </pc:picChg>
      </pc:sldChg>
      <pc:sldChg chg="addSp delSp modSp add mod delAnim modAnim">
        <pc:chgData name="Renée Lechner" userId="4fa78a86c8864770" providerId="LiveId" clId="{9CDF6277-5576-4DF5-8211-04E839EC76F5}" dt="2022-07-15T11:53:28.412" v="2869"/>
        <pc:sldMkLst>
          <pc:docMk/>
          <pc:sldMk cId="3554185541" sldId="1187"/>
        </pc:sldMkLst>
        <pc:spChg chg="mod">
          <ac:chgData name="Renée Lechner" userId="4fa78a86c8864770" providerId="LiveId" clId="{9CDF6277-5576-4DF5-8211-04E839EC76F5}" dt="2022-07-14T13:52:08.829" v="866" actId="1076"/>
          <ac:spMkLst>
            <pc:docMk/>
            <pc:sldMk cId="3554185541" sldId="1187"/>
            <ac:spMk id="5" creationId="{74C3CCD1-E804-E4F5-763B-F96ECFEFD380}"/>
          </ac:spMkLst>
        </pc:spChg>
        <pc:spChg chg="mod">
          <ac:chgData name="Renée Lechner" userId="4fa78a86c8864770" providerId="LiveId" clId="{9CDF6277-5576-4DF5-8211-04E839EC76F5}" dt="2022-07-14T13:44:01.169" v="616" actId="20577"/>
          <ac:spMkLst>
            <pc:docMk/>
            <pc:sldMk cId="3554185541" sldId="1187"/>
            <ac:spMk id="9" creationId="{52BA42FE-9C8E-6F65-40A7-0CF06C03CE67}"/>
          </ac:spMkLst>
        </pc:spChg>
        <pc:spChg chg="mod">
          <ac:chgData name="Renée Lechner" userId="4fa78a86c8864770" providerId="LiveId" clId="{9CDF6277-5576-4DF5-8211-04E839EC76F5}" dt="2022-07-14T13:56:00.558" v="917" actId="14100"/>
          <ac:spMkLst>
            <pc:docMk/>
            <pc:sldMk cId="3554185541" sldId="1187"/>
            <ac:spMk id="13" creationId="{3B68D8E8-261B-83C5-37BD-95C2913BCBEB}"/>
          </ac:spMkLst>
        </pc:spChg>
        <pc:spChg chg="mod">
          <ac:chgData name="Renée Lechner" userId="4fa78a86c8864770" providerId="LiveId" clId="{9CDF6277-5576-4DF5-8211-04E839EC76F5}" dt="2022-07-14T13:53:19.242" v="897" actId="1036"/>
          <ac:spMkLst>
            <pc:docMk/>
            <pc:sldMk cId="3554185541" sldId="1187"/>
            <ac:spMk id="14" creationId="{3D8FC854-CA30-093E-4B3E-44980C5838B3}"/>
          </ac:spMkLst>
        </pc:spChg>
        <pc:spChg chg="add mod">
          <ac:chgData name="Renée Lechner" userId="4fa78a86c8864770" providerId="LiveId" clId="{9CDF6277-5576-4DF5-8211-04E839EC76F5}" dt="2022-07-14T13:55:32.690" v="909" actId="113"/>
          <ac:spMkLst>
            <pc:docMk/>
            <pc:sldMk cId="3554185541" sldId="1187"/>
            <ac:spMk id="15" creationId="{3A736C04-CD10-551B-8228-92046722CBB2}"/>
          </ac:spMkLst>
        </pc:spChg>
        <pc:spChg chg="add mod">
          <ac:chgData name="Renée Lechner" userId="4fa78a86c8864770" providerId="LiveId" clId="{9CDF6277-5576-4DF5-8211-04E839EC76F5}" dt="2022-07-14T13:55:37.134" v="910" actId="113"/>
          <ac:spMkLst>
            <pc:docMk/>
            <pc:sldMk cId="3554185541" sldId="1187"/>
            <ac:spMk id="16" creationId="{44E39CCE-FBAE-A873-99DE-E9419B1ED6CA}"/>
          </ac:spMkLst>
        </pc:spChg>
        <pc:spChg chg="mod">
          <ac:chgData name="Renée Lechner" userId="4fa78a86c8864770" providerId="LiveId" clId="{9CDF6277-5576-4DF5-8211-04E839EC76F5}" dt="2022-07-14T13:56:00.558" v="917" actId="14100"/>
          <ac:spMkLst>
            <pc:docMk/>
            <pc:sldMk cId="3554185541" sldId="1187"/>
            <ac:spMk id="29" creationId="{92BAABA7-0BFB-D989-3FD2-E9EAF2F842AA}"/>
          </ac:spMkLst>
        </pc:spChg>
        <pc:spChg chg="mod">
          <ac:chgData name="Renée Lechner" userId="4fa78a86c8864770" providerId="LiveId" clId="{9CDF6277-5576-4DF5-8211-04E839EC76F5}" dt="2022-07-14T13:56:00.558" v="917" actId="14100"/>
          <ac:spMkLst>
            <pc:docMk/>
            <pc:sldMk cId="3554185541" sldId="1187"/>
            <ac:spMk id="31" creationId="{AE421338-4773-AEC8-FA82-44557481DA1E}"/>
          </ac:spMkLst>
        </pc:spChg>
        <pc:spChg chg="mod">
          <ac:chgData name="Renée Lechner" userId="4fa78a86c8864770" providerId="LiveId" clId="{9CDF6277-5576-4DF5-8211-04E839EC76F5}" dt="2022-07-14T13:55:27.658" v="908" actId="113"/>
          <ac:spMkLst>
            <pc:docMk/>
            <pc:sldMk cId="3554185541" sldId="1187"/>
            <ac:spMk id="33" creationId="{24E2F00A-08FA-6EBE-EDC4-D7B711C339C1}"/>
          </ac:spMkLst>
        </pc:spChg>
        <pc:spChg chg="del">
          <ac:chgData name="Renée Lechner" userId="4fa78a86c8864770" providerId="LiveId" clId="{9CDF6277-5576-4DF5-8211-04E839EC76F5}" dt="2022-07-14T13:46:27.426" v="755" actId="478"/>
          <ac:spMkLst>
            <pc:docMk/>
            <pc:sldMk cId="3554185541" sldId="1187"/>
            <ac:spMk id="34" creationId="{CDE00547-C721-6A42-0917-0BE7F59DFE80}"/>
          </ac:spMkLst>
        </pc:spChg>
        <pc:spChg chg="del">
          <ac:chgData name="Renée Lechner" userId="4fa78a86c8864770" providerId="LiveId" clId="{9CDF6277-5576-4DF5-8211-04E839EC76F5}" dt="2022-07-14T13:47:28.206" v="822" actId="478"/>
          <ac:spMkLst>
            <pc:docMk/>
            <pc:sldMk cId="3554185541" sldId="1187"/>
            <ac:spMk id="36" creationId="{137553CF-7F15-2D14-A556-E49BC57ED855}"/>
          </ac:spMkLst>
        </pc:spChg>
        <pc:spChg chg="del">
          <ac:chgData name="Renée Lechner" userId="4fa78a86c8864770" providerId="LiveId" clId="{9CDF6277-5576-4DF5-8211-04E839EC76F5}" dt="2022-07-14T13:46:29.466" v="756" actId="478"/>
          <ac:spMkLst>
            <pc:docMk/>
            <pc:sldMk cId="3554185541" sldId="1187"/>
            <ac:spMk id="37" creationId="{BADBFF6D-D5D8-E64F-E037-C99AF8768855}"/>
          </ac:spMkLst>
        </pc:spChg>
        <pc:spChg chg="del">
          <ac:chgData name="Renée Lechner" userId="4fa78a86c8864770" providerId="LiveId" clId="{9CDF6277-5576-4DF5-8211-04E839EC76F5}" dt="2022-07-14T13:47:25.781" v="821" actId="478"/>
          <ac:spMkLst>
            <pc:docMk/>
            <pc:sldMk cId="3554185541" sldId="1187"/>
            <ac:spMk id="38" creationId="{E8F11A4A-8DAB-D880-9AFA-938F0201F5AD}"/>
          </ac:spMkLst>
        </pc:spChg>
        <pc:picChg chg="add del mod">
          <ac:chgData name="Renée Lechner" userId="4fa78a86c8864770" providerId="LiveId" clId="{9CDF6277-5576-4DF5-8211-04E839EC76F5}" dt="2022-07-14T13:52:02.692" v="865" actId="478"/>
          <ac:picMkLst>
            <pc:docMk/>
            <pc:sldMk cId="3554185541" sldId="1187"/>
            <ac:picMk id="2" creationId="{410FC6DF-09E9-AD55-E988-E1D67F0897A2}"/>
          </ac:picMkLst>
        </pc:picChg>
        <pc:picChg chg="add mod">
          <ac:chgData name="Renée Lechner" userId="4fa78a86c8864770" providerId="LiveId" clId="{9CDF6277-5576-4DF5-8211-04E839EC76F5}" dt="2022-07-14T13:54:31.417" v="905" actId="555"/>
          <ac:picMkLst>
            <pc:docMk/>
            <pc:sldMk cId="3554185541" sldId="1187"/>
            <ac:picMk id="3" creationId="{6BBBFCF1-688C-422E-8860-C11943022994}"/>
          </ac:picMkLst>
        </pc:picChg>
        <pc:picChg chg="add mod">
          <ac:chgData name="Renée Lechner" userId="4fa78a86c8864770" providerId="LiveId" clId="{9CDF6277-5576-4DF5-8211-04E839EC76F5}" dt="2022-07-14T13:54:31.417" v="905" actId="555"/>
          <ac:picMkLst>
            <pc:docMk/>
            <pc:sldMk cId="3554185541" sldId="1187"/>
            <ac:picMk id="4" creationId="{7FD8D0B4-30E4-CAB3-4E03-82330E554903}"/>
          </ac:picMkLst>
        </pc:picChg>
        <pc:picChg chg="add mod">
          <ac:chgData name="Renée Lechner" userId="4fa78a86c8864770" providerId="LiveId" clId="{9CDF6277-5576-4DF5-8211-04E839EC76F5}" dt="2022-07-14T13:54:31.417" v="905" actId="555"/>
          <ac:picMkLst>
            <pc:docMk/>
            <pc:sldMk cId="3554185541" sldId="1187"/>
            <ac:picMk id="18" creationId="{1B43B907-6645-E0A1-B9DF-75A6F031B9C1}"/>
          </ac:picMkLst>
        </pc:picChg>
      </pc:sldChg>
      <pc:sldChg chg="addSp delSp modSp new mod modAnim">
        <pc:chgData name="Renée Lechner" userId="4fa78a86c8864770" providerId="LiveId" clId="{9CDF6277-5576-4DF5-8211-04E839EC76F5}" dt="2022-07-15T11:54:04.433" v="2885" actId="6549"/>
        <pc:sldMkLst>
          <pc:docMk/>
          <pc:sldMk cId="1867915965" sldId="1188"/>
        </pc:sldMkLst>
        <pc:spChg chg="mod">
          <ac:chgData name="Renée Lechner" userId="4fa78a86c8864770" providerId="LiveId" clId="{9CDF6277-5576-4DF5-8211-04E839EC76F5}" dt="2022-07-14T14:00:59.718" v="952" actId="20577"/>
          <ac:spMkLst>
            <pc:docMk/>
            <pc:sldMk cId="1867915965" sldId="1188"/>
            <ac:spMk id="2" creationId="{FCD08CCF-983E-D87B-B2A8-6D70EE70EE86}"/>
          </ac:spMkLst>
        </pc:spChg>
        <pc:spChg chg="del">
          <ac:chgData name="Renée Lechner" userId="4fa78a86c8864770" providerId="LiveId" clId="{9CDF6277-5576-4DF5-8211-04E839EC76F5}" dt="2022-07-14T14:03:16.264" v="953" actId="478"/>
          <ac:spMkLst>
            <pc:docMk/>
            <pc:sldMk cId="1867915965" sldId="1188"/>
            <ac:spMk id="3" creationId="{572AA099-1977-FDD2-44AA-46A97453BF22}"/>
          </ac:spMkLst>
        </pc:spChg>
        <pc:spChg chg="add mod">
          <ac:chgData name="Renée Lechner" userId="4fa78a86c8864770" providerId="LiveId" clId="{9CDF6277-5576-4DF5-8211-04E839EC76F5}" dt="2022-07-14T14:12:22.649" v="1093" actId="1035"/>
          <ac:spMkLst>
            <pc:docMk/>
            <pc:sldMk cId="1867915965" sldId="1188"/>
            <ac:spMk id="5" creationId="{F311B5F7-5F23-976D-108B-050F2BCE8459}"/>
          </ac:spMkLst>
        </pc:spChg>
        <pc:spChg chg="add mod">
          <ac:chgData name="Renée Lechner" userId="4fa78a86c8864770" providerId="LiveId" clId="{9CDF6277-5576-4DF5-8211-04E839EC76F5}" dt="2022-07-14T14:12:22.649" v="1093" actId="1035"/>
          <ac:spMkLst>
            <pc:docMk/>
            <pc:sldMk cId="1867915965" sldId="1188"/>
            <ac:spMk id="7" creationId="{A33C264D-34B6-9058-353F-7F583A26DB64}"/>
          </ac:spMkLst>
        </pc:spChg>
        <pc:spChg chg="add mod">
          <ac:chgData name="Renée Lechner" userId="4fa78a86c8864770" providerId="LiveId" clId="{9CDF6277-5576-4DF5-8211-04E839EC76F5}" dt="2022-07-14T14:12:34.065" v="1094" actId="1076"/>
          <ac:spMkLst>
            <pc:docMk/>
            <pc:sldMk cId="1867915965" sldId="1188"/>
            <ac:spMk id="9" creationId="{37F3A233-1819-6BD0-6714-F83B7B058059}"/>
          </ac:spMkLst>
        </pc:spChg>
        <pc:spChg chg="add del mod">
          <ac:chgData name="Renée Lechner" userId="4fa78a86c8864770" providerId="LiveId" clId="{9CDF6277-5576-4DF5-8211-04E839EC76F5}" dt="2022-07-14T14:11:52.012" v="1087" actId="478"/>
          <ac:spMkLst>
            <pc:docMk/>
            <pc:sldMk cId="1867915965" sldId="1188"/>
            <ac:spMk id="19" creationId="{BFC78D74-1218-0CE8-C36D-7660E00AAA93}"/>
          </ac:spMkLst>
        </pc:spChg>
        <pc:spChg chg="add mod">
          <ac:chgData name="Renée Lechner" userId="4fa78a86c8864770" providerId="LiveId" clId="{9CDF6277-5576-4DF5-8211-04E839EC76F5}" dt="2022-07-15T11:54:04.433" v="2885" actId="6549"/>
          <ac:spMkLst>
            <pc:docMk/>
            <pc:sldMk cId="1867915965" sldId="1188"/>
            <ac:spMk id="20" creationId="{7B3136CD-A283-18C3-B7AB-E39AF32BC02C}"/>
          </ac:spMkLst>
        </pc:spChg>
        <pc:picChg chg="add mod">
          <ac:chgData name="Renée Lechner" userId="4fa78a86c8864770" providerId="LiveId" clId="{9CDF6277-5576-4DF5-8211-04E839EC76F5}" dt="2022-07-14T14:12:22.649" v="1093" actId="1035"/>
          <ac:picMkLst>
            <pc:docMk/>
            <pc:sldMk cId="1867915965" sldId="1188"/>
            <ac:picMk id="11" creationId="{870F8EB4-B6E1-BAE3-1545-4EC4A338B904}"/>
          </ac:picMkLst>
        </pc:picChg>
        <pc:picChg chg="add del mod">
          <ac:chgData name="Renée Lechner" userId="4fa78a86c8864770" providerId="LiveId" clId="{9CDF6277-5576-4DF5-8211-04E839EC76F5}" dt="2022-07-14T14:10:38.464" v="1080" actId="478"/>
          <ac:picMkLst>
            <pc:docMk/>
            <pc:sldMk cId="1867915965" sldId="1188"/>
            <ac:picMk id="13" creationId="{5D33D8A8-5FF2-5488-02D5-170FCB261A56}"/>
          </ac:picMkLst>
        </pc:picChg>
        <pc:picChg chg="add mod">
          <ac:chgData name="Renée Lechner" userId="4fa78a86c8864770" providerId="LiveId" clId="{9CDF6277-5576-4DF5-8211-04E839EC76F5}" dt="2022-07-14T14:12:22.649" v="1093" actId="1035"/>
          <ac:picMkLst>
            <pc:docMk/>
            <pc:sldMk cId="1867915965" sldId="1188"/>
            <ac:picMk id="15" creationId="{25888E35-48FC-5270-D96B-4AE099C90F2A}"/>
          </ac:picMkLst>
        </pc:picChg>
        <pc:picChg chg="add mod">
          <ac:chgData name="Renée Lechner" userId="4fa78a86c8864770" providerId="LiveId" clId="{9CDF6277-5576-4DF5-8211-04E839EC76F5}" dt="2022-07-14T14:12:22.649" v="1093" actId="1035"/>
          <ac:picMkLst>
            <pc:docMk/>
            <pc:sldMk cId="1867915965" sldId="1188"/>
            <ac:picMk id="17" creationId="{0BE7F52A-743C-4BFE-26C2-7A1D25E5ABE9}"/>
          </ac:picMkLst>
        </pc:picChg>
        <pc:picChg chg="add mod">
          <ac:chgData name="Renée Lechner" userId="4fa78a86c8864770" providerId="LiveId" clId="{9CDF6277-5576-4DF5-8211-04E839EC76F5}" dt="2022-07-14T14:13:01.485" v="1099" actId="14100"/>
          <ac:picMkLst>
            <pc:docMk/>
            <pc:sldMk cId="1867915965" sldId="1188"/>
            <ac:picMk id="21" creationId="{FF37EFC1-FCF3-52FD-4144-284F9121BCCF}"/>
          </ac:picMkLst>
        </pc:picChg>
      </pc:sldChg>
      <pc:sldChg chg="addSp delSp modSp add mod">
        <pc:chgData name="Renée Lechner" userId="4fa78a86c8864770" providerId="LiveId" clId="{9CDF6277-5576-4DF5-8211-04E839EC76F5}" dt="2022-07-14T14:47:01.769" v="1503" actId="1076"/>
        <pc:sldMkLst>
          <pc:docMk/>
          <pc:sldMk cId="599233234" sldId="1189"/>
        </pc:sldMkLst>
        <pc:grpChg chg="del">
          <ac:chgData name="Renée Lechner" userId="4fa78a86c8864770" providerId="LiveId" clId="{9CDF6277-5576-4DF5-8211-04E839EC76F5}" dt="2022-07-14T14:38:22.026" v="1450" actId="478"/>
          <ac:grpSpMkLst>
            <pc:docMk/>
            <pc:sldMk cId="599233234" sldId="1189"/>
            <ac:grpSpMk id="24" creationId="{6E1289B6-94FC-4BE3-BE22-041C18C5E61D}"/>
          </ac:grpSpMkLst>
        </pc:grpChg>
        <pc:picChg chg="add mod modCrop">
          <ac:chgData name="Renée Lechner" userId="4fa78a86c8864770" providerId="LiveId" clId="{9CDF6277-5576-4DF5-8211-04E839EC76F5}" dt="2022-07-14T14:46:49.889" v="1498" actId="14100"/>
          <ac:picMkLst>
            <pc:docMk/>
            <pc:sldMk cId="599233234" sldId="1189"/>
            <ac:picMk id="4" creationId="{2756F943-180D-83C2-305E-C9490A8AA55C}"/>
          </ac:picMkLst>
        </pc:picChg>
        <pc:picChg chg="add del mod modCrop">
          <ac:chgData name="Renée Lechner" userId="4fa78a86c8864770" providerId="LiveId" clId="{9CDF6277-5576-4DF5-8211-04E839EC76F5}" dt="2022-07-14T14:40:48.282" v="1475" actId="478"/>
          <ac:picMkLst>
            <pc:docMk/>
            <pc:sldMk cId="599233234" sldId="1189"/>
            <ac:picMk id="6" creationId="{B9568037-4F27-D606-37C2-318A2DE6B46D}"/>
          </ac:picMkLst>
        </pc:picChg>
        <pc:picChg chg="add mod">
          <ac:chgData name="Renée Lechner" userId="4fa78a86c8864770" providerId="LiveId" clId="{9CDF6277-5576-4DF5-8211-04E839EC76F5}" dt="2022-07-14T14:46:51.288" v="1499" actId="1076"/>
          <ac:picMkLst>
            <pc:docMk/>
            <pc:sldMk cId="599233234" sldId="1189"/>
            <ac:picMk id="8" creationId="{A43F2C1E-DB49-A668-F262-3C2CBB6E9EAD}"/>
          </ac:picMkLst>
        </pc:picChg>
        <pc:picChg chg="add del mod">
          <ac:chgData name="Renée Lechner" userId="4fa78a86c8864770" providerId="LiveId" clId="{9CDF6277-5576-4DF5-8211-04E839EC76F5}" dt="2022-07-14T14:40:28.590" v="1473" actId="478"/>
          <ac:picMkLst>
            <pc:docMk/>
            <pc:sldMk cId="599233234" sldId="1189"/>
            <ac:picMk id="10" creationId="{1AF2E6D9-0C61-5AC3-5AFD-EE5BEBFEF3CE}"/>
          </ac:picMkLst>
        </pc:picChg>
        <pc:picChg chg="add mod">
          <ac:chgData name="Renée Lechner" userId="4fa78a86c8864770" providerId="LiveId" clId="{9CDF6277-5576-4DF5-8211-04E839EC76F5}" dt="2022-07-14T14:46:52.730" v="1500" actId="1076"/>
          <ac:picMkLst>
            <pc:docMk/>
            <pc:sldMk cId="599233234" sldId="1189"/>
            <ac:picMk id="12" creationId="{5F855DE6-B6B9-9480-DF57-C72C209CFFEC}"/>
          </ac:picMkLst>
        </pc:picChg>
        <pc:picChg chg="add mod">
          <ac:chgData name="Renée Lechner" userId="4fa78a86c8864770" providerId="LiveId" clId="{9CDF6277-5576-4DF5-8211-04E839EC76F5}" dt="2022-07-14T14:46:58.888" v="1502" actId="1076"/>
          <ac:picMkLst>
            <pc:docMk/>
            <pc:sldMk cId="599233234" sldId="1189"/>
            <ac:picMk id="14" creationId="{BE98AB4B-5AE0-0232-884D-4052332AC97C}"/>
          </ac:picMkLst>
        </pc:picChg>
        <pc:picChg chg="add mod">
          <ac:chgData name="Renée Lechner" userId="4fa78a86c8864770" providerId="LiveId" clId="{9CDF6277-5576-4DF5-8211-04E839EC76F5}" dt="2022-07-14T14:47:01.769" v="1503" actId="1076"/>
          <ac:picMkLst>
            <pc:docMk/>
            <pc:sldMk cId="599233234" sldId="1189"/>
            <ac:picMk id="16" creationId="{18CF7B85-51EC-75FF-2A16-2CF66087E238}"/>
          </ac:picMkLst>
        </pc:picChg>
      </pc:sldChg>
      <pc:sldChg chg="modSp add del mod">
        <pc:chgData name="Renée Lechner" userId="4fa78a86c8864770" providerId="LiveId" clId="{9CDF6277-5576-4DF5-8211-04E839EC76F5}" dt="2022-07-15T12:17:48.116" v="3119" actId="47"/>
        <pc:sldMkLst>
          <pc:docMk/>
          <pc:sldMk cId="3765176306" sldId="1190"/>
        </pc:sldMkLst>
        <pc:spChg chg="mod">
          <ac:chgData name="Renée Lechner" userId="4fa78a86c8864770" providerId="LiveId" clId="{9CDF6277-5576-4DF5-8211-04E839EC76F5}" dt="2022-07-14T15:07:39.574" v="1935" actId="2085"/>
          <ac:spMkLst>
            <pc:docMk/>
            <pc:sldMk cId="3765176306" sldId="1190"/>
            <ac:spMk id="9" creationId="{6C27057F-C080-4D6B-B5F5-BBC41403C0B4}"/>
          </ac:spMkLst>
        </pc:spChg>
        <pc:spChg chg="mod">
          <ac:chgData name="Renée Lechner" userId="4fa78a86c8864770" providerId="LiveId" clId="{9CDF6277-5576-4DF5-8211-04E839EC76F5}" dt="2022-07-14T15:10:57.092" v="2540" actId="207"/>
          <ac:spMkLst>
            <pc:docMk/>
            <pc:sldMk cId="3765176306" sldId="1190"/>
            <ac:spMk id="15" creationId="{B82EEB6E-1ABD-4F91-A0EE-9FE8AA94DCF0}"/>
          </ac:spMkLst>
        </pc:spChg>
        <pc:spChg chg="mod">
          <ac:chgData name="Renée Lechner" userId="4fa78a86c8864770" providerId="LiveId" clId="{9CDF6277-5576-4DF5-8211-04E839EC76F5}" dt="2022-07-14T15:09:37.304" v="2258" actId="2085"/>
          <ac:spMkLst>
            <pc:docMk/>
            <pc:sldMk cId="3765176306" sldId="1190"/>
            <ac:spMk id="17" creationId="{C479CAB4-D99F-4928-B06B-789A3FA4E7AE}"/>
          </ac:spMkLst>
        </pc:spChg>
        <pc:spChg chg="mod">
          <ac:chgData name="Renée Lechner" userId="4fa78a86c8864770" providerId="LiveId" clId="{9CDF6277-5576-4DF5-8211-04E839EC76F5}" dt="2022-07-14T15:11:02.870" v="2583" actId="207"/>
          <ac:spMkLst>
            <pc:docMk/>
            <pc:sldMk cId="3765176306" sldId="1190"/>
            <ac:spMk id="19" creationId="{98355F87-0A98-4DE9-9CF2-BB64C6572A27}"/>
          </ac:spMkLst>
        </pc:spChg>
        <pc:spChg chg="mod">
          <ac:chgData name="Renée Lechner" userId="4fa78a86c8864770" providerId="LiveId" clId="{9CDF6277-5576-4DF5-8211-04E839EC76F5}" dt="2022-07-14T15:07:43.191" v="1936" actId="2085"/>
          <ac:spMkLst>
            <pc:docMk/>
            <pc:sldMk cId="3765176306" sldId="1190"/>
            <ac:spMk id="20" creationId="{21E6A951-9CB4-42AE-8EF2-49BC4177D0EB}"/>
          </ac:spMkLst>
        </pc:spChg>
        <pc:spChg chg="mod">
          <ac:chgData name="Renée Lechner" userId="4fa78a86c8864770" providerId="LiveId" clId="{9CDF6277-5576-4DF5-8211-04E839EC76F5}" dt="2022-07-14T15:08:29.875" v="2098" actId="255"/>
          <ac:spMkLst>
            <pc:docMk/>
            <pc:sldMk cId="3765176306" sldId="1190"/>
            <ac:spMk id="24" creationId="{4BFE5FF1-F484-4D62-83EC-F1539190C4B4}"/>
          </ac:spMkLst>
        </pc:spChg>
        <pc:spChg chg="mod">
          <ac:chgData name="Renée Lechner" userId="4fa78a86c8864770" providerId="LiveId" clId="{9CDF6277-5576-4DF5-8211-04E839EC76F5}" dt="2022-07-14T15:07:47.767" v="1937" actId="2085"/>
          <ac:spMkLst>
            <pc:docMk/>
            <pc:sldMk cId="3765176306" sldId="1190"/>
            <ac:spMk id="26" creationId="{1E84E6EF-3096-4570-A407-6653A3D4B0E3}"/>
          </ac:spMkLst>
        </pc:spChg>
        <pc:spChg chg="mod">
          <ac:chgData name="Renée Lechner" userId="4fa78a86c8864770" providerId="LiveId" clId="{9CDF6277-5576-4DF5-8211-04E839EC76F5}" dt="2022-07-14T15:11:58.649" v="2587" actId="207"/>
          <ac:spMkLst>
            <pc:docMk/>
            <pc:sldMk cId="3765176306" sldId="1190"/>
            <ac:spMk id="30" creationId="{AF071ECF-EC3A-428E-AF1D-7C066FFDA8FB}"/>
          </ac:spMkLst>
        </pc:spChg>
        <pc:spChg chg="mod">
          <ac:chgData name="Renée Lechner" userId="4fa78a86c8864770" providerId="LiveId" clId="{9CDF6277-5576-4DF5-8211-04E839EC76F5}" dt="2022-07-14T15:08:07.826" v="2019" actId="207"/>
          <ac:spMkLst>
            <pc:docMk/>
            <pc:sldMk cId="3765176306" sldId="1190"/>
            <ac:spMk id="32" creationId="{BC04A651-C4B6-4242-96A2-BAA28CF503E8}"/>
          </ac:spMkLst>
        </pc:spChg>
        <pc:spChg chg="mod">
          <ac:chgData name="Renée Lechner" userId="4fa78a86c8864770" providerId="LiveId" clId="{9CDF6277-5576-4DF5-8211-04E839EC76F5}" dt="2022-07-14T15:10:50.527" v="2512" actId="207"/>
          <ac:spMkLst>
            <pc:docMk/>
            <pc:sldMk cId="3765176306" sldId="1190"/>
            <ac:spMk id="36" creationId="{5C7D6EE8-E3BD-4426-8359-31514C774E1D}"/>
          </ac:spMkLst>
        </pc:spChg>
        <pc:spChg chg="mod">
          <ac:chgData name="Renée Lechner" userId="4fa78a86c8864770" providerId="LiveId" clId="{9CDF6277-5576-4DF5-8211-04E839EC76F5}" dt="2022-07-14T15:12:06.101" v="2615" actId="207"/>
          <ac:spMkLst>
            <pc:docMk/>
            <pc:sldMk cId="3765176306" sldId="1190"/>
            <ac:spMk id="43" creationId="{4CD52C51-6F27-461C-95D9-866E5C2268E1}"/>
          </ac:spMkLst>
        </pc:spChg>
        <pc:spChg chg="mod">
          <ac:chgData name="Renée Lechner" userId="4fa78a86c8864770" providerId="LiveId" clId="{9CDF6277-5576-4DF5-8211-04E839EC76F5}" dt="2022-07-14T15:11:53.886" v="2586" actId="207"/>
          <ac:spMkLst>
            <pc:docMk/>
            <pc:sldMk cId="3765176306" sldId="1190"/>
            <ac:spMk id="47" creationId="{A31C6854-FF47-4DFA-AB4C-626A4AE4B764}"/>
          </ac:spMkLst>
        </pc:spChg>
        <pc:spChg chg="mod">
          <ac:chgData name="Renée Lechner" userId="4fa78a86c8864770" providerId="LiveId" clId="{9CDF6277-5576-4DF5-8211-04E839EC76F5}" dt="2022-07-14T15:11:53.886" v="2586" actId="207"/>
          <ac:spMkLst>
            <pc:docMk/>
            <pc:sldMk cId="3765176306" sldId="1190"/>
            <ac:spMk id="48" creationId="{0E487B99-5CAA-4001-97A1-A3F1127FF8A4}"/>
          </ac:spMkLst>
        </pc:spChg>
        <pc:picChg chg="mod">
          <ac:chgData name="Renée Lechner" userId="4fa78a86c8864770" providerId="LiveId" clId="{9CDF6277-5576-4DF5-8211-04E839EC76F5}" dt="2022-07-14T15:10:44.751" v="2484" actId="1076"/>
          <ac:picMkLst>
            <pc:docMk/>
            <pc:sldMk cId="3765176306" sldId="1190"/>
            <ac:picMk id="6" creationId="{8047665F-549A-483E-99CC-4D352198A77D}"/>
          </ac:picMkLst>
        </pc:picChg>
      </pc:sldChg>
      <pc:sldChg chg="addSp delSp modSp add mod">
        <pc:chgData name="Renée Lechner" userId="4fa78a86c8864770" providerId="LiveId" clId="{9CDF6277-5576-4DF5-8211-04E839EC76F5}" dt="2022-07-15T12:04:30.183" v="2969" actId="478"/>
        <pc:sldMkLst>
          <pc:docMk/>
          <pc:sldMk cId="1027091666" sldId="1191"/>
        </pc:sldMkLst>
        <pc:spChg chg="mod">
          <ac:chgData name="Renée Lechner" userId="4fa78a86c8864770" providerId="LiveId" clId="{9CDF6277-5576-4DF5-8211-04E839EC76F5}" dt="2022-07-15T12:03:15.938" v="2953" actId="552"/>
          <ac:spMkLst>
            <pc:docMk/>
            <pc:sldMk cId="1027091666" sldId="1191"/>
            <ac:spMk id="3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3:18.005" v="2954" actId="465"/>
          <ac:spMkLst>
            <pc:docMk/>
            <pc:sldMk cId="1027091666" sldId="1191"/>
            <ac:spMk id="4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3:18.005" v="2954" actId="465"/>
          <ac:spMkLst>
            <pc:docMk/>
            <pc:sldMk cId="1027091666" sldId="1191"/>
            <ac:spMk id="5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3:18.005" v="2954" actId="465"/>
          <ac:spMkLst>
            <pc:docMk/>
            <pc:sldMk cId="1027091666" sldId="1191"/>
            <ac:spMk id="6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3:15.938" v="2953" actId="552"/>
          <ac:spMkLst>
            <pc:docMk/>
            <pc:sldMk cId="1027091666" sldId="1191"/>
            <ac:spMk id="8" creationId="{00000000-0000-0000-0000-000000000000}"/>
          </ac:spMkLst>
        </pc:spChg>
        <pc:spChg chg="add del mod">
          <ac:chgData name="Renée Lechner" userId="4fa78a86c8864770" providerId="LiveId" clId="{9CDF6277-5576-4DF5-8211-04E839EC76F5}" dt="2022-07-15T12:04:30.183" v="2969" actId="478"/>
          <ac:spMkLst>
            <pc:docMk/>
            <pc:sldMk cId="1027091666" sldId="1191"/>
            <ac:spMk id="11" creationId="{A9D9ED8D-98CC-14D9-163C-0DA9B2CEC6DA}"/>
          </ac:spMkLst>
        </pc:spChg>
        <pc:picChg chg="mod">
          <ac:chgData name="Renée Lechner" userId="4fa78a86c8864770" providerId="LiveId" clId="{9CDF6277-5576-4DF5-8211-04E839EC76F5}" dt="2022-07-15T12:04:01.673" v="2966" actId="1076"/>
          <ac:picMkLst>
            <pc:docMk/>
            <pc:sldMk cId="1027091666" sldId="1191"/>
            <ac:picMk id="9" creationId="{2F9C1BC1-B826-4774-AD76-E4901101D88A}"/>
          </ac:picMkLst>
        </pc:picChg>
        <pc:picChg chg="add mod">
          <ac:chgData name="Renée Lechner" userId="4fa78a86c8864770" providerId="LiveId" clId="{9CDF6277-5576-4DF5-8211-04E839EC76F5}" dt="2022-07-15T12:01:18.800" v="2945"/>
          <ac:picMkLst>
            <pc:docMk/>
            <pc:sldMk cId="1027091666" sldId="1191"/>
            <ac:picMk id="10" creationId="{E8A3E7E5-79F9-B815-7917-09F59D093757}"/>
          </ac:picMkLst>
        </pc:picChg>
      </pc:sldChg>
      <pc:sldChg chg="modSp add mod">
        <pc:chgData name="Renée Lechner" userId="4fa78a86c8864770" providerId="LiveId" clId="{9CDF6277-5576-4DF5-8211-04E839EC76F5}" dt="2022-07-15T12:05:01.254" v="2973" actId="108"/>
        <pc:sldMkLst>
          <pc:docMk/>
          <pc:sldMk cId="1189476324" sldId="1192"/>
        </pc:sldMkLst>
        <pc:spChg chg="mod">
          <ac:chgData name="Renée Lechner" userId="4fa78a86c8864770" providerId="LiveId" clId="{9CDF6277-5576-4DF5-8211-04E839EC76F5}" dt="2022-07-15T12:05:01.254" v="2973" actId="108"/>
          <ac:spMkLst>
            <pc:docMk/>
            <pc:sldMk cId="1189476324" sldId="1192"/>
            <ac:spMk id="4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4:53.874" v="2972" actId="108"/>
          <ac:spMkLst>
            <pc:docMk/>
            <pc:sldMk cId="1189476324" sldId="1192"/>
            <ac:spMk id="5" creationId="{00000000-0000-0000-0000-000000000000}"/>
          </ac:spMkLst>
        </pc:spChg>
      </pc:sldChg>
      <pc:sldChg chg="modSp add mod">
        <pc:chgData name="Renée Lechner" userId="4fa78a86c8864770" providerId="LiveId" clId="{9CDF6277-5576-4DF5-8211-04E839EC76F5}" dt="2022-07-15T12:05:26.807" v="2977" actId="108"/>
        <pc:sldMkLst>
          <pc:docMk/>
          <pc:sldMk cId="3692110069" sldId="1193"/>
        </pc:sldMkLst>
        <pc:spChg chg="mod">
          <ac:chgData name="Renée Lechner" userId="4fa78a86c8864770" providerId="LiveId" clId="{9CDF6277-5576-4DF5-8211-04E839EC76F5}" dt="2022-07-15T12:05:26.807" v="2977" actId="108"/>
          <ac:spMkLst>
            <pc:docMk/>
            <pc:sldMk cId="3692110069" sldId="1193"/>
            <ac:spMk id="5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5:21.455" v="2976" actId="108"/>
          <ac:spMkLst>
            <pc:docMk/>
            <pc:sldMk cId="3692110069" sldId="1193"/>
            <ac:spMk id="6" creationId="{00000000-0000-0000-0000-000000000000}"/>
          </ac:spMkLst>
        </pc:spChg>
      </pc:sldChg>
      <pc:sldChg chg="modSp add mod">
        <pc:chgData name="Renée Lechner" userId="4fa78a86c8864770" providerId="LiveId" clId="{9CDF6277-5576-4DF5-8211-04E839EC76F5}" dt="2022-07-15T12:05:53.906" v="2981" actId="108"/>
        <pc:sldMkLst>
          <pc:docMk/>
          <pc:sldMk cId="3055671634" sldId="1194"/>
        </pc:sldMkLst>
        <pc:spChg chg="mod">
          <ac:chgData name="Renée Lechner" userId="4fa78a86c8864770" providerId="LiveId" clId="{9CDF6277-5576-4DF5-8211-04E839EC76F5}" dt="2022-07-15T12:05:53.906" v="2981" actId="108"/>
          <ac:spMkLst>
            <pc:docMk/>
            <pc:sldMk cId="3055671634" sldId="1194"/>
            <ac:spMk id="6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5:48.027" v="2980" actId="108"/>
          <ac:spMkLst>
            <pc:docMk/>
            <pc:sldMk cId="3055671634" sldId="1194"/>
            <ac:spMk id="8" creationId="{00000000-0000-0000-0000-000000000000}"/>
          </ac:spMkLst>
        </pc:spChg>
      </pc:sldChg>
      <pc:sldChg chg="addSp delSp modSp add mod delAnim modAnim">
        <pc:chgData name="Renée Lechner" userId="4fa78a86c8864770" providerId="LiveId" clId="{9CDF6277-5576-4DF5-8211-04E839EC76F5}" dt="2022-07-15T12:36:34.902" v="3422"/>
        <pc:sldMkLst>
          <pc:docMk/>
          <pc:sldMk cId="1241627767" sldId="1195"/>
        </pc:sldMkLst>
        <pc:spChg chg="add del mod ord">
          <ac:chgData name="Renée Lechner" userId="4fa78a86c8864770" providerId="LiveId" clId="{9CDF6277-5576-4DF5-8211-04E839EC76F5}" dt="2022-07-15T12:35:49.319" v="3420"/>
          <ac:spMkLst>
            <pc:docMk/>
            <pc:sldMk cId="1241627767" sldId="1195"/>
            <ac:spMk id="3" creationId="{00000000-0000-0000-0000-000000000000}"/>
          </ac:spMkLst>
        </pc:spChg>
        <pc:spChg chg="add del mod">
          <ac:chgData name="Renée Lechner" userId="4fa78a86c8864770" providerId="LiveId" clId="{9CDF6277-5576-4DF5-8211-04E839EC76F5}" dt="2022-07-15T12:10:52.659" v="2996" actId="478"/>
          <ac:spMkLst>
            <pc:docMk/>
            <pc:sldMk cId="1241627767" sldId="1195"/>
            <ac:spMk id="4" creationId="{9043456C-BED9-B4B1-C125-01D4D5DED1A7}"/>
          </ac:spMkLst>
        </pc:spChg>
        <pc:spChg chg="mod">
          <ac:chgData name="Renée Lechner" userId="4fa78a86c8864770" providerId="LiveId" clId="{9CDF6277-5576-4DF5-8211-04E839EC76F5}" dt="2022-07-15T12:21:20.204" v="3195" actId="14100"/>
          <ac:spMkLst>
            <pc:docMk/>
            <pc:sldMk cId="1241627767" sldId="1195"/>
            <ac:spMk id="9" creationId="{6C27057F-C080-4D6B-B5F5-BBC41403C0B4}"/>
          </ac:spMkLst>
        </pc:spChg>
        <pc:spChg chg="mod">
          <ac:chgData name="Renée Lechner" userId="4fa78a86c8864770" providerId="LiveId" clId="{9CDF6277-5576-4DF5-8211-04E839EC76F5}" dt="2022-07-15T12:30:09.531" v="3379" actId="207"/>
          <ac:spMkLst>
            <pc:docMk/>
            <pc:sldMk cId="1241627767" sldId="1195"/>
            <ac:spMk id="15" creationId="{B82EEB6E-1ABD-4F91-A0EE-9FE8AA94DCF0}"/>
          </ac:spMkLst>
        </pc:spChg>
        <pc:spChg chg="mod">
          <ac:chgData name="Renée Lechner" userId="4fa78a86c8864770" providerId="LiveId" clId="{9CDF6277-5576-4DF5-8211-04E839EC76F5}" dt="2022-07-15T12:30:09.531" v="3379" actId="207"/>
          <ac:spMkLst>
            <pc:docMk/>
            <pc:sldMk cId="1241627767" sldId="1195"/>
            <ac:spMk id="17" creationId="{C479CAB4-D99F-4928-B06B-789A3FA4E7AE}"/>
          </ac:spMkLst>
        </pc:spChg>
        <pc:spChg chg="mod">
          <ac:chgData name="Renée Lechner" userId="4fa78a86c8864770" providerId="LiveId" clId="{9CDF6277-5576-4DF5-8211-04E839EC76F5}" dt="2022-07-15T12:25:33.752" v="3342" actId="207"/>
          <ac:spMkLst>
            <pc:docMk/>
            <pc:sldMk cId="1241627767" sldId="1195"/>
            <ac:spMk id="19" creationId="{98355F87-0A98-4DE9-9CF2-BB64C6572A27}"/>
          </ac:spMkLst>
        </pc:spChg>
        <pc:spChg chg="mod">
          <ac:chgData name="Renée Lechner" userId="4fa78a86c8864770" providerId="LiveId" clId="{9CDF6277-5576-4DF5-8211-04E839EC76F5}" dt="2022-07-15T12:21:15.044" v="3194" actId="14100"/>
          <ac:spMkLst>
            <pc:docMk/>
            <pc:sldMk cId="1241627767" sldId="1195"/>
            <ac:spMk id="20" creationId="{21E6A951-9CB4-42AE-8EF2-49BC4177D0EB}"/>
          </ac:spMkLst>
        </pc:spChg>
        <pc:spChg chg="mod">
          <ac:chgData name="Renée Lechner" userId="4fa78a86c8864770" providerId="LiveId" clId="{9CDF6277-5576-4DF5-8211-04E839EC76F5}" dt="2022-07-15T12:25:10.091" v="3340" actId="207"/>
          <ac:spMkLst>
            <pc:docMk/>
            <pc:sldMk cId="1241627767" sldId="1195"/>
            <ac:spMk id="24" creationId="{4BFE5FF1-F484-4D62-83EC-F1539190C4B4}"/>
          </ac:spMkLst>
        </pc:spChg>
        <pc:spChg chg="mod">
          <ac:chgData name="Renée Lechner" userId="4fa78a86c8864770" providerId="LiveId" clId="{9CDF6277-5576-4DF5-8211-04E839EC76F5}" dt="2022-07-15T12:21:04.113" v="3193" actId="1076"/>
          <ac:spMkLst>
            <pc:docMk/>
            <pc:sldMk cId="1241627767" sldId="1195"/>
            <ac:spMk id="26" creationId="{1E84E6EF-3096-4570-A407-6653A3D4B0E3}"/>
          </ac:spMkLst>
        </pc:spChg>
        <pc:spChg chg="add mod">
          <ac:chgData name="Renée Lechner" userId="4fa78a86c8864770" providerId="LiveId" clId="{9CDF6277-5576-4DF5-8211-04E839EC76F5}" dt="2022-07-15T12:30:09.531" v="3379" actId="207"/>
          <ac:spMkLst>
            <pc:docMk/>
            <pc:sldMk cId="1241627767" sldId="1195"/>
            <ac:spMk id="29" creationId="{5028CB99-1BD8-E2BF-884E-922A5F103004}"/>
          </ac:spMkLst>
        </pc:spChg>
        <pc:spChg chg="mod">
          <ac:chgData name="Renée Lechner" userId="4fa78a86c8864770" providerId="LiveId" clId="{9CDF6277-5576-4DF5-8211-04E839EC76F5}" dt="2022-07-15T12:30:09.531" v="3379" actId="207"/>
          <ac:spMkLst>
            <pc:docMk/>
            <pc:sldMk cId="1241627767" sldId="1195"/>
            <ac:spMk id="30" creationId="{AF071ECF-EC3A-428E-AF1D-7C066FFDA8FB}"/>
          </ac:spMkLst>
        </pc:spChg>
        <pc:spChg chg="add mod">
          <ac:chgData name="Renée Lechner" userId="4fa78a86c8864770" providerId="LiveId" clId="{9CDF6277-5576-4DF5-8211-04E839EC76F5}" dt="2022-07-15T12:35:10.591" v="3418" actId="571"/>
          <ac:spMkLst>
            <pc:docMk/>
            <pc:sldMk cId="1241627767" sldId="1195"/>
            <ac:spMk id="31" creationId="{EED1C8C4-5544-5AD3-C0E4-63C5D6664A7F}"/>
          </ac:spMkLst>
        </pc:spChg>
        <pc:spChg chg="mod">
          <ac:chgData name="Renée Lechner" userId="4fa78a86c8864770" providerId="LiveId" clId="{9CDF6277-5576-4DF5-8211-04E839EC76F5}" dt="2022-07-15T12:23:58.875" v="3287" actId="207"/>
          <ac:spMkLst>
            <pc:docMk/>
            <pc:sldMk cId="1241627767" sldId="1195"/>
            <ac:spMk id="32" creationId="{BC04A651-C4B6-4242-96A2-BAA28CF503E8}"/>
          </ac:spMkLst>
        </pc:spChg>
        <pc:spChg chg="add mod">
          <ac:chgData name="Renée Lechner" userId="4fa78a86c8864770" providerId="LiveId" clId="{9CDF6277-5576-4DF5-8211-04E839EC76F5}" dt="2022-07-15T12:35:10.591" v="3418" actId="571"/>
          <ac:spMkLst>
            <pc:docMk/>
            <pc:sldMk cId="1241627767" sldId="1195"/>
            <ac:spMk id="33" creationId="{BC50D800-73D9-15BF-0329-2892D4B55F06}"/>
          </ac:spMkLst>
        </pc:spChg>
        <pc:spChg chg="mod">
          <ac:chgData name="Renée Lechner" userId="4fa78a86c8864770" providerId="LiveId" clId="{9CDF6277-5576-4DF5-8211-04E839EC76F5}" dt="2022-07-15T12:30:09.531" v="3379" actId="207"/>
          <ac:spMkLst>
            <pc:docMk/>
            <pc:sldMk cId="1241627767" sldId="1195"/>
            <ac:spMk id="36" creationId="{5C7D6EE8-E3BD-4426-8359-31514C774E1D}"/>
          </ac:spMkLst>
        </pc:spChg>
        <pc:spChg chg="mod">
          <ac:chgData name="Renée Lechner" userId="4fa78a86c8864770" providerId="LiveId" clId="{9CDF6277-5576-4DF5-8211-04E839EC76F5}" dt="2022-07-15T12:25:10.091" v="3340" actId="207"/>
          <ac:spMkLst>
            <pc:docMk/>
            <pc:sldMk cId="1241627767" sldId="1195"/>
            <ac:spMk id="43" creationId="{4CD52C51-6F27-461C-95D9-866E5C2268E1}"/>
          </ac:spMkLst>
        </pc:spChg>
        <pc:spChg chg="mod">
          <ac:chgData name="Renée Lechner" userId="4fa78a86c8864770" providerId="LiveId" clId="{9CDF6277-5576-4DF5-8211-04E839EC76F5}" dt="2022-07-15T12:35:18.267" v="3419" actId="555"/>
          <ac:spMkLst>
            <pc:docMk/>
            <pc:sldMk cId="1241627767" sldId="1195"/>
            <ac:spMk id="44" creationId="{07ED8F09-0B86-422E-9080-D925D89E0977}"/>
          </ac:spMkLst>
        </pc:spChg>
        <pc:spChg chg="mod">
          <ac:chgData name="Renée Lechner" userId="4fa78a86c8864770" providerId="LiveId" clId="{9CDF6277-5576-4DF5-8211-04E839EC76F5}" dt="2022-07-15T12:35:18.267" v="3419" actId="555"/>
          <ac:spMkLst>
            <pc:docMk/>
            <pc:sldMk cId="1241627767" sldId="1195"/>
            <ac:spMk id="45" creationId="{FB67EA4C-E032-4C24-902D-DA852662B2E3}"/>
          </ac:spMkLst>
        </pc:spChg>
        <pc:spChg chg="mod">
          <ac:chgData name="Renée Lechner" userId="4fa78a86c8864770" providerId="LiveId" clId="{9CDF6277-5576-4DF5-8211-04E839EC76F5}" dt="2022-07-15T12:30:09.531" v="3379" actId="207"/>
          <ac:spMkLst>
            <pc:docMk/>
            <pc:sldMk cId="1241627767" sldId="1195"/>
            <ac:spMk id="47" creationId="{A31C6854-FF47-4DFA-AB4C-626A4AE4B764}"/>
          </ac:spMkLst>
        </pc:spChg>
        <pc:spChg chg="del">
          <ac:chgData name="Renée Lechner" userId="4fa78a86c8864770" providerId="LiveId" clId="{9CDF6277-5576-4DF5-8211-04E839EC76F5}" dt="2022-07-15T12:29:54.984" v="3364" actId="478"/>
          <ac:spMkLst>
            <pc:docMk/>
            <pc:sldMk cId="1241627767" sldId="1195"/>
            <ac:spMk id="48" creationId="{0E487B99-5CAA-4001-97A1-A3F1127FF8A4}"/>
          </ac:spMkLst>
        </pc:spChg>
        <pc:picChg chg="add del mod">
          <ac:chgData name="Renée Lechner" userId="4fa78a86c8864770" providerId="LiveId" clId="{9CDF6277-5576-4DF5-8211-04E839EC76F5}" dt="2022-07-15T12:16:38.893" v="3115" actId="1035"/>
          <ac:picMkLst>
            <pc:docMk/>
            <pc:sldMk cId="1241627767" sldId="1195"/>
            <ac:picMk id="6" creationId="{8047665F-549A-483E-99CC-4D352198A77D}"/>
          </ac:picMkLst>
        </pc:picChg>
        <pc:picChg chg="del mod modCrop">
          <ac:chgData name="Renée Lechner" userId="4fa78a86c8864770" providerId="LiveId" clId="{9CDF6277-5576-4DF5-8211-04E839EC76F5}" dt="2022-07-15T12:15:58.127" v="3105" actId="478"/>
          <ac:picMkLst>
            <pc:docMk/>
            <pc:sldMk cId="1241627767" sldId="1195"/>
            <ac:picMk id="8" creationId="{EFCE83BC-0536-4E43-A579-E65E260DB218}"/>
          </ac:picMkLst>
        </pc:picChg>
        <pc:picChg chg="mod">
          <ac:chgData name="Renée Lechner" userId="4fa78a86c8864770" providerId="LiveId" clId="{9CDF6277-5576-4DF5-8211-04E839EC76F5}" dt="2022-07-15T12:31:15.070" v="3392" actId="1036"/>
          <ac:picMkLst>
            <pc:docMk/>
            <pc:sldMk cId="1241627767" sldId="1195"/>
            <ac:picMk id="10" creationId="{51E98001-1A90-41FB-BEFC-94F074D27796}"/>
          </ac:picMkLst>
        </pc:picChg>
        <pc:picChg chg="mod">
          <ac:chgData name="Renée Lechner" userId="4fa78a86c8864770" providerId="LiveId" clId="{9CDF6277-5576-4DF5-8211-04E839EC76F5}" dt="2022-07-15T12:34:43.115" v="3415" actId="1035"/>
          <ac:picMkLst>
            <pc:docMk/>
            <pc:sldMk cId="1241627767" sldId="1195"/>
            <ac:picMk id="11" creationId="{89C175D9-3DC3-42C1-BB7D-ED37948FC1C7}"/>
          </ac:picMkLst>
        </pc:picChg>
        <pc:picChg chg="del">
          <ac:chgData name="Renée Lechner" userId="4fa78a86c8864770" providerId="LiveId" clId="{9CDF6277-5576-4DF5-8211-04E839EC76F5}" dt="2022-07-15T12:14:07.349" v="3095" actId="478"/>
          <ac:picMkLst>
            <pc:docMk/>
            <pc:sldMk cId="1241627767" sldId="1195"/>
            <ac:picMk id="13" creationId="{582C93AE-FBBC-431B-9959-5C057B77EDB7}"/>
          </ac:picMkLst>
        </pc:picChg>
        <pc:picChg chg="add mod ord">
          <ac:chgData name="Renée Lechner" userId="4fa78a86c8864770" providerId="LiveId" clId="{9CDF6277-5576-4DF5-8211-04E839EC76F5}" dt="2022-07-15T12:30:18.394" v="3380" actId="14100"/>
          <ac:picMkLst>
            <pc:docMk/>
            <pc:sldMk cId="1241627767" sldId="1195"/>
            <ac:picMk id="27" creationId="{7C47D908-A704-7903-07A6-7559CF150228}"/>
          </ac:picMkLst>
        </pc:picChg>
        <pc:picChg chg="add mod ord">
          <ac:chgData name="Renée Lechner" userId="4fa78a86c8864770" providerId="LiveId" clId="{9CDF6277-5576-4DF5-8211-04E839EC76F5}" dt="2022-07-15T12:30:21.015" v="3381" actId="14100"/>
          <ac:picMkLst>
            <pc:docMk/>
            <pc:sldMk cId="1241627767" sldId="1195"/>
            <ac:picMk id="28" creationId="{61091A64-AFEE-A723-8098-C5AF09DBEC39}"/>
          </ac:picMkLst>
        </pc:picChg>
      </pc:sldChg>
      <pc:sldMasterChg chg="delSp modSp mod modSldLayout">
        <pc:chgData name="Renée Lechner" userId="4fa78a86c8864770" providerId="LiveId" clId="{9CDF6277-5576-4DF5-8211-04E839EC76F5}" dt="2022-07-14T15:02:31.351" v="1808" actId="478"/>
        <pc:sldMasterMkLst>
          <pc:docMk/>
          <pc:sldMasterMk cId="4050997992" sldId="2147483817"/>
        </pc:sldMasterMkLst>
        <pc:spChg chg="mod">
          <ac:chgData name="Renée Lechner" userId="4fa78a86c8864770" providerId="LiveId" clId="{9CDF6277-5576-4DF5-8211-04E839EC76F5}" dt="2022-07-14T13:07:52.124" v="215" actId="1076"/>
          <ac:spMkLst>
            <pc:docMk/>
            <pc:sldMasterMk cId="4050997992" sldId="2147483817"/>
            <ac:spMk id="2" creationId="{00000000-0000-0000-0000-000000000000}"/>
          </ac:spMkLst>
        </pc:spChg>
        <pc:spChg chg="del">
          <ac:chgData name="Renée Lechner" userId="4fa78a86c8864770" providerId="LiveId" clId="{9CDF6277-5576-4DF5-8211-04E839EC76F5}" dt="2022-07-14T13:07:22.035" v="211" actId="478"/>
          <ac:spMkLst>
            <pc:docMk/>
            <pc:sldMasterMk cId="4050997992" sldId="2147483817"/>
            <ac:spMk id="8" creationId="{00000000-0000-0000-0000-000000000000}"/>
          </ac:spMkLst>
        </pc:spChg>
        <pc:spChg chg="del">
          <ac:chgData name="Renée Lechner" userId="4fa78a86c8864770" providerId="LiveId" clId="{9CDF6277-5576-4DF5-8211-04E839EC76F5}" dt="2022-07-14T13:06:56.379" v="209" actId="478"/>
          <ac:spMkLst>
            <pc:docMk/>
            <pc:sldMasterMk cId="4050997992" sldId="2147483817"/>
            <ac:spMk id="9" creationId="{00000000-0000-0000-0000-000000000000}"/>
          </ac:spMkLst>
        </pc:spChg>
        <pc:spChg chg="del">
          <ac:chgData name="Renée Lechner" userId="4fa78a86c8864770" providerId="LiveId" clId="{9CDF6277-5576-4DF5-8211-04E839EC76F5}" dt="2022-07-14T13:00:20.239" v="1" actId="478"/>
          <ac:spMkLst>
            <pc:docMk/>
            <pc:sldMasterMk cId="4050997992" sldId="2147483817"/>
            <ac:spMk id="10" creationId="{00000000-0000-0000-0000-000000000000}"/>
          </ac:spMkLst>
        </pc:spChg>
        <pc:spChg chg="del mod">
          <ac:chgData name="Renée Lechner" userId="4fa78a86c8864770" providerId="LiveId" clId="{9CDF6277-5576-4DF5-8211-04E839EC76F5}" dt="2022-07-14T15:02:31.351" v="1808" actId="478"/>
          <ac:spMkLst>
            <pc:docMk/>
            <pc:sldMasterMk cId="4050997992" sldId="2147483817"/>
            <ac:spMk id="13" creationId="{00000000-0000-0000-0000-000000000000}"/>
          </ac:spMkLst>
        </pc:spChg>
        <pc:picChg chg="del mod">
          <ac:chgData name="Renée Lechner" userId="4fa78a86c8864770" providerId="LiveId" clId="{9CDF6277-5576-4DF5-8211-04E839EC76F5}" dt="2022-07-14T13:07:46.623" v="214" actId="478"/>
          <ac:picMkLst>
            <pc:docMk/>
            <pc:sldMasterMk cId="4050997992" sldId="2147483817"/>
            <ac:picMk id="12" creationId="{C285ADFD-BE30-4CAE-8476-7F8A1D4B04D7}"/>
          </ac:picMkLst>
        </pc:picChg>
        <pc:picChg chg="del">
          <ac:chgData name="Renée Lechner" userId="4fa78a86c8864770" providerId="LiveId" clId="{9CDF6277-5576-4DF5-8211-04E839EC76F5}" dt="2022-07-14T13:00:21.005" v="2" actId="478"/>
          <ac:picMkLst>
            <pc:docMk/>
            <pc:sldMasterMk cId="4050997992" sldId="2147483817"/>
            <ac:picMk id="14" creationId="{D016F602-7B40-4631-AD64-B2411882BF70}"/>
          </ac:picMkLst>
        </pc:picChg>
        <pc:picChg chg="mod">
          <ac:chgData name="Renée Lechner" userId="4fa78a86c8864770" providerId="LiveId" clId="{9CDF6277-5576-4DF5-8211-04E839EC76F5}" dt="2022-07-14T13:00:30.643" v="4" actId="1076"/>
          <ac:picMkLst>
            <pc:docMk/>
            <pc:sldMasterMk cId="4050997992" sldId="2147483817"/>
            <ac:picMk id="16" creationId="{3BA465A3-F89E-4D46-817A-DEE6FE65FF64}"/>
          </ac:picMkLst>
        </pc:picChg>
        <pc:sldLayoutChg chg="delSp mod">
          <pc:chgData name="Renée Lechner" userId="4fa78a86c8864770" providerId="LiveId" clId="{9CDF6277-5576-4DF5-8211-04E839EC76F5}" dt="2022-07-14T13:01:05.655" v="5" actId="478"/>
          <pc:sldLayoutMkLst>
            <pc:docMk/>
            <pc:sldMasterMk cId="4050997992" sldId="2147483817"/>
            <pc:sldLayoutMk cId="1670081337" sldId="2147483818"/>
          </pc:sldLayoutMkLst>
          <pc:picChg chg="del">
            <ac:chgData name="Renée Lechner" userId="4fa78a86c8864770" providerId="LiveId" clId="{9CDF6277-5576-4DF5-8211-04E839EC76F5}" dt="2022-07-14T13:01:05.655" v="5" actId="478"/>
            <ac:picMkLst>
              <pc:docMk/>
              <pc:sldMasterMk cId="4050997992" sldId="2147483817"/>
              <pc:sldLayoutMk cId="1670081337" sldId="2147483818"/>
              <ac:picMk id="13" creationId="{00000000-0000-0000-0000-000000000000}"/>
            </ac:picMkLst>
          </pc:picChg>
        </pc:sldLayoutChg>
        <pc:sldLayoutChg chg="modSp mod">
          <pc:chgData name="Renée Lechner" userId="4fa78a86c8864770" providerId="LiveId" clId="{9CDF6277-5576-4DF5-8211-04E839EC76F5}" dt="2022-07-14T13:09:26.938" v="250" actId="14100"/>
          <pc:sldLayoutMkLst>
            <pc:docMk/>
            <pc:sldMasterMk cId="4050997992" sldId="2147483817"/>
            <pc:sldLayoutMk cId="2060826606" sldId="2147483820"/>
          </pc:sldLayoutMkLst>
          <pc:spChg chg="mod">
            <ac:chgData name="Renée Lechner" userId="4fa78a86c8864770" providerId="LiveId" clId="{9CDF6277-5576-4DF5-8211-04E839EC76F5}" dt="2022-07-14T13:09:26.938" v="250" actId="14100"/>
            <ac:spMkLst>
              <pc:docMk/>
              <pc:sldMasterMk cId="4050997992" sldId="2147483817"/>
              <pc:sldLayoutMk cId="2060826606" sldId="2147483820"/>
              <ac:spMk id="3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2865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39713" y="558800"/>
            <a:ext cx="7277101" cy="4094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3"/>
            <a:ext cx="4984750" cy="44688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141" tIns="45262" rIns="92141" bIns="452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093672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239713" y="558800"/>
            <a:ext cx="7277101" cy="40941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/>
          <a:lstStyle/>
          <a:p>
            <a:fld id="{F8D23A55-F0FA-44E0-A3D1-18150F7D2F86}" type="slidenum">
              <a:rPr lang="de-CH" smtClean="0"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56181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239713" y="558800"/>
            <a:ext cx="7277101" cy="40941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4354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239713" y="558800"/>
            <a:ext cx="7277101" cy="40941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1513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239713" y="558800"/>
            <a:ext cx="7277101" cy="40941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96652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239713" y="558800"/>
            <a:ext cx="7277101" cy="40941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76074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239713" y="558800"/>
            <a:ext cx="7277101" cy="40941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22198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239713" y="558800"/>
            <a:ext cx="7277101" cy="40941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57744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-220645" y="3011235"/>
            <a:ext cx="11705300" cy="3366374"/>
          </a:xfrm>
          <a:ln w="25400">
            <a:solidFill>
              <a:schemeClr val="bg1"/>
            </a:solidFill>
          </a:ln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132635" y="766986"/>
            <a:ext cx="11308636" cy="957000"/>
          </a:xfrm>
          <a:solidFill>
            <a:srgbClr val="00802F"/>
          </a:solidFill>
        </p:spPr>
        <p:txBody>
          <a:bodyPr anchor="ctr" anchorCtr="0">
            <a:noAutofit/>
          </a:bodyPr>
          <a:lstStyle>
            <a:lvl1pPr marL="395971">
              <a:defRPr sz="37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-132635" y="1889111"/>
            <a:ext cx="11308635" cy="825000"/>
          </a:xfrm>
          <a:solidFill>
            <a:srgbClr val="00802F"/>
          </a:solidFill>
          <a:ln w="25400">
            <a:noFill/>
          </a:ln>
        </p:spPr>
        <p:txBody>
          <a:bodyPr anchor="ctr" anchorCtr="0">
            <a:normAutofit/>
          </a:bodyPr>
          <a:lstStyle>
            <a:lvl1pPr marL="395971" indent="0" algn="l">
              <a:buNone/>
              <a:defRPr sz="1600">
                <a:solidFill>
                  <a:schemeClr val="bg1"/>
                </a:solidFill>
              </a:defRPr>
            </a:lvl1pPr>
            <a:lvl2pPr marL="419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38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57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76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95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14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33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52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endParaRPr lang="de-CH" dirty="0"/>
          </a:p>
        </p:txBody>
      </p:sp>
      <p:sp>
        <p:nvSpPr>
          <p:cNvPr id="4" name="Fußzeilenplatzhalter 5">
            <a:extLst>
              <a:ext uri="{FF2B5EF4-FFF2-40B4-BE49-F238E27FC236}">
                <a16:creationId xmlns:a16="http://schemas.microsoft.com/office/drawing/2014/main" id="{712D403A-3393-0674-4757-A3AFDE33D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Michael Lechner</a:t>
            </a:r>
            <a:endParaRPr lang="de-CH" dirty="0"/>
          </a:p>
        </p:txBody>
      </p:sp>
      <p:sp>
        <p:nvSpPr>
          <p:cNvPr id="5" name="Foliennummernplatzhalter 6">
            <a:extLst>
              <a:ext uri="{FF2B5EF4-FFF2-40B4-BE49-F238E27FC236}">
                <a16:creationId xmlns:a16="http://schemas.microsoft.com/office/drawing/2014/main" id="{7D8DBD62-A6A6-5693-34CC-2292BBC0C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8B823-5AB5-4A63-A6D8-0EAA42F4510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008133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0" y="1097227"/>
            <a:ext cx="11176000" cy="858000"/>
          </a:xfrm>
          <a:solidFill>
            <a:srgbClr val="00802F"/>
          </a:solidFill>
        </p:spPr>
        <p:txBody>
          <a:bodyPr anchor="ctr" anchorCtr="0">
            <a:normAutofit/>
          </a:bodyPr>
          <a:lstStyle>
            <a:lvl1pPr marL="329976">
              <a:spcAft>
                <a:spcPts val="1100"/>
              </a:spcAft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Fußzeilenplatzhalter 5">
            <a:extLst>
              <a:ext uri="{FF2B5EF4-FFF2-40B4-BE49-F238E27FC236}">
                <a16:creationId xmlns:a16="http://schemas.microsoft.com/office/drawing/2014/main" id="{3EB5417A-CF18-5222-8736-39B478641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7694358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8800" y="1059578"/>
            <a:ext cx="10077485" cy="571504"/>
          </a:xfrm>
        </p:spPr>
        <p:txBody>
          <a:bodyPr/>
          <a:lstStyle>
            <a:lvl1pPr>
              <a:defRPr b="0"/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8800" y="1809298"/>
            <a:ext cx="10058400" cy="3926240"/>
          </a:xfrm>
        </p:spPr>
        <p:txBody>
          <a:bodyPr/>
          <a:lstStyle>
            <a:lvl1pPr marL="273050" indent="-273050">
              <a:spcAft>
                <a:spcPts val="0"/>
              </a:spcAft>
              <a:tabLst>
                <a:tab pos="273050" algn="l"/>
              </a:tabLst>
              <a:defRPr/>
            </a:lvl1pPr>
            <a:lvl2pPr marL="273050" indent="-273050">
              <a:lnSpc>
                <a:spcPct val="150000"/>
              </a:lnSpc>
              <a:spcAft>
                <a:spcPts val="0"/>
              </a:spcAft>
              <a:defRPr/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50000"/>
              </a:lnSpc>
              <a:spcAft>
                <a:spcPts val="200"/>
              </a:spcAft>
              <a:defRPr/>
            </a:lvl4pPr>
            <a:lvl5pPr marL="1077913" indent="-273050">
              <a:spcAft>
                <a:spcPts val="200"/>
              </a:spcAft>
              <a:defRPr/>
            </a:lvl5pPr>
          </a:lstStyle>
          <a:p>
            <a:pPr lvl="0"/>
            <a:r>
              <a:rPr lang="en-GB" noProof="0" dirty="0" err="1"/>
              <a:t>Textmasterformate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AE33642D-E294-A58B-8010-916F8DEA3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25E7D357-DEEB-ED9A-151F-5CF668586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082660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>
            <a:extLst>
              <a:ext uri="{FF2B5EF4-FFF2-40B4-BE49-F238E27FC236}">
                <a16:creationId xmlns:a16="http://schemas.microsoft.com/office/drawing/2014/main" id="{C4D8000A-21F8-9076-524A-AC95E55BE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8B823-5AB5-4A63-A6D8-0EAA42F4510F}" type="slidenum">
              <a:rPr lang="de-CH" smtClean="0"/>
              <a:t>‹Nr.›</a:t>
            </a:fld>
            <a:endParaRPr lang="de-CH"/>
          </a:p>
        </p:txBody>
      </p:sp>
      <p:sp>
        <p:nvSpPr>
          <p:cNvPr id="3" name="Fußzeilenplatzhalter 5">
            <a:extLst>
              <a:ext uri="{FF2B5EF4-FFF2-40B4-BE49-F238E27FC236}">
                <a16:creationId xmlns:a16="http://schemas.microsoft.com/office/drawing/2014/main" id="{4C0CA31F-16DE-511F-D274-D27609B96C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1524321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58800" y="911878"/>
            <a:ext cx="10077485" cy="7286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58800" y="2060584"/>
            <a:ext cx="10058400" cy="3890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err="1"/>
              <a:t>Textmasterformate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AF31E2-1EC5-9087-02CD-121AAF224F3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8624" y="0"/>
            <a:ext cx="3953427" cy="543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94054CC-B963-1E54-1DF1-EE7BE789C1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497114" y="0"/>
            <a:ext cx="707510" cy="1640559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7CE81B-0829-54C8-8078-5F44AFD15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Michael Lechner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32E6794-100E-0E30-4F81-D100C3E7B6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8B823-5AB5-4A63-A6D8-0EAA42F4510F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099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</p:sldLayoutIdLst>
  <p:transition/>
  <p:hf hdr="0" dt="0"/>
  <p:txStyles>
    <p:titleStyle>
      <a:lvl1pPr algn="l" defTabSz="914400" rtl="0" eaLnBrk="1" latinLnBrk="0" hangingPunct="1">
        <a:spcBef>
          <a:spcPct val="0"/>
        </a:spcBef>
        <a:buNone/>
        <a:defRPr sz="2800" b="0" kern="1200">
          <a:solidFill>
            <a:schemeClr val="tx1"/>
          </a:solidFill>
          <a:latin typeface="Corbel" pitchFamily="34" charset="0"/>
          <a:ea typeface="+mj-ea"/>
          <a:cs typeface="+mj-cs"/>
        </a:defRPr>
      </a:lvl1pPr>
    </p:titleStyle>
    <p:bodyStyle>
      <a:lvl1pPr marL="273050" indent="-273050" algn="l" defTabSz="914400" rtl="0" eaLnBrk="1" latinLnBrk="0" hangingPunct="1">
        <a:lnSpc>
          <a:spcPct val="150000"/>
        </a:lnSpc>
        <a:spcBef>
          <a:spcPts val="1200"/>
        </a:spcBef>
        <a:buSzPct val="116000"/>
        <a:buFont typeface="Segoe UI" pitchFamily="34" charset="0"/>
        <a:buNone/>
        <a:defRPr sz="20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1pPr>
      <a:lvl2pPr marL="273050" indent="-273050" algn="l" defTabSz="914400" rtl="0" eaLnBrk="1" latinLnBrk="0" hangingPunct="1">
        <a:lnSpc>
          <a:spcPct val="150000"/>
        </a:lnSpc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2pPr>
      <a:lvl3pPr marL="504000" indent="-228600" algn="l" defTabSz="914400" rtl="0" eaLnBrk="1" latinLnBrk="0" hangingPunct="1">
        <a:lnSpc>
          <a:spcPct val="150000"/>
        </a:lnSpc>
        <a:spcBef>
          <a:spcPts val="0"/>
        </a:spcBef>
        <a:buFont typeface="Symbol" pitchFamily="18" charset="2"/>
        <a:buChar char="-"/>
        <a:defRPr sz="16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3pPr>
      <a:lvl4pPr marL="756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4pPr>
      <a:lvl5pPr marL="900113" indent="-176213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7.bin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2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5" Type="http://schemas.openxmlformats.org/officeDocument/2006/relationships/image" Target="../media/image14.png"/><Relationship Id="rId10" Type="http://schemas.openxmlformats.org/officeDocument/2006/relationships/image" Target="../media/image11.wmf"/><Relationship Id="rId4" Type="http://schemas.openxmlformats.org/officeDocument/2006/relationships/image" Target="../media/image8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3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0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6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7" Type="http://schemas.openxmlformats.org/officeDocument/2006/relationships/image" Target="../media/image33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w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9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image" Target="../media/image39.wmf"/><Relationship Id="rId7" Type="http://schemas.openxmlformats.org/officeDocument/2006/relationships/image" Target="../media/image41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42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26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29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32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ew.unisg.ch/empirical-economics-and-econometrics/team-michael-lechner/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34.bin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wmf"/><Relationship Id="rId4" Type="http://schemas.openxmlformats.org/officeDocument/2006/relationships/oleObject" Target="../embeddings/oleObject36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13" Type="http://schemas.openxmlformats.org/officeDocument/2006/relationships/image" Target="../media/image71.wmf"/><Relationship Id="rId3" Type="http://schemas.openxmlformats.org/officeDocument/2006/relationships/image" Target="../media/image66.wmf"/><Relationship Id="rId7" Type="http://schemas.openxmlformats.org/officeDocument/2006/relationships/image" Target="../media/image68.wmf"/><Relationship Id="rId12" Type="http://schemas.openxmlformats.org/officeDocument/2006/relationships/oleObject" Target="../embeddings/oleObject43.bin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70.wmf"/><Relationship Id="rId5" Type="http://schemas.openxmlformats.org/officeDocument/2006/relationships/image" Target="../media/image67.wmf"/><Relationship Id="rId15" Type="http://schemas.openxmlformats.org/officeDocument/2006/relationships/image" Target="../media/image72.wmf"/><Relationship Id="rId10" Type="http://schemas.openxmlformats.org/officeDocument/2006/relationships/oleObject" Target="../embeddings/oleObject42.bin"/><Relationship Id="rId4" Type="http://schemas.openxmlformats.org/officeDocument/2006/relationships/oleObject" Target="../embeddings/oleObject39.bin"/><Relationship Id="rId9" Type="http://schemas.openxmlformats.org/officeDocument/2006/relationships/image" Target="../media/image69.wmf"/><Relationship Id="rId14" Type="http://schemas.openxmlformats.org/officeDocument/2006/relationships/oleObject" Target="../embeddings/oleObject44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3.wmf"/><Relationship Id="rId7" Type="http://schemas.openxmlformats.org/officeDocument/2006/relationships/image" Target="../media/image75.w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74.wmf"/><Relationship Id="rId4" Type="http://schemas.openxmlformats.org/officeDocument/2006/relationships/oleObject" Target="../embeddings/oleObject46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3" Type="http://schemas.openxmlformats.org/officeDocument/2006/relationships/image" Target="../media/image76.wmf"/><Relationship Id="rId7" Type="http://schemas.openxmlformats.org/officeDocument/2006/relationships/image" Target="../media/image78.wmf"/><Relationship Id="rId2" Type="http://schemas.openxmlformats.org/officeDocument/2006/relationships/oleObject" Target="../embeddings/oleObject48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50.bin"/><Relationship Id="rId5" Type="http://schemas.openxmlformats.org/officeDocument/2006/relationships/image" Target="../media/image77.wmf"/><Relationship Id="rId4" Type="http://schemas.openxmlformats.org/officeDocument/2006/relationships/oleObject" Target="../embeddings/oleObject49.bin"/><Relationship Id="rId9" Type="http://schemas.openxmlformats.org/officeDocument/2006/relationships/image" Target="../media/image79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78.wmf"/><Relationship Id="rId4" Type="http://schemas.openxmlformats.org/officeDocument/2006/relationships/oleObject" Target="../embeddings/oleObject50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wmf"/><Relationship Id="rId4" Type="http://schemas.openxmlformats.org/officeDocument/2006/relationships/oleObject" Target="../embeddings/oleObject54.bin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oleObject" Target="../embeddings/oleObject57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wmf"/><Relationship Id="rId4" Type="http://schemas.openxmlformats.org/officeDocument/2006/relationships/oleObject" Target="../embeddings/oleObject58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oleObject" Target="../embeddings/oleObject59.bin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oleObject" Target="../embeddings/oleObject60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wmf"/><Relationship Id="rId4" Type="http://schemas.openxmlformats.org/officeDocument/2006/relationships/oleObject" Target="../embeddings/oleObject61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oleObject" Target="../embeddings/oleObject62.bin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oleObject" Target="../embeddings/oleObject63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1.wmf"/><Relationship Id="rId4" Type="http://schemas.openxmlformats.org/officeDocument/2006/relationships/oleObject" Target="../embeddings/oleObject64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oleObject" Target="../embeddings/oleObject65.bin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oleObject" Target="../embeddings/oleObject66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67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6.wmf"/><Relationship Id="rId4" Type="http://schemas.openxmlformats.org/officeDocument/2006/relationships/oleObject" Target="../embeddings/oleObject69.bin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oleObject" Target="../embeddings/oleObject70.bin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3D3329A-75CD-4CB7-A89B-3AB544678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2176"/>
            <a:ext cx="11176000" cy="7430852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0" y="550962"/>
            <a:ext cx="11176000" cy="1512169"/>
          </a:xfrm>
          <a:solidFill>
            <a:schemeClr val="bg1">
              <a:lumMod val="95000"/>
              <a:alpha val="30000"/>
            </a:schemeClr>
          </a:solidFill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Implementing Causal Machine Learning in   </a:t>
            </a:r>
            <a:br>
              <a:rPr lang="en-GB" sz="2000" dirty="0">
                <a:solidFill>
                  <a:schemeClr val="tx1"/>
                </a:solidFill>
              </a:rPr>
            </a:br>
            <a:r>
              <a:rPr lang="en-GB" sz="2000" dirty="0">
                <a:solidFill>
                  <a:schemeClr val="tx1"/>
                </a:solidFill>
              </a:rPr>
              <a:t>Tuesday: Causal Machine Learning &amp; Optimal Policy</a:t>
            </a:r>
          </a:p>
        </p:txBody>
      </p:sp>
      <p:sp>
        <p:nvSpPr>
          <p:cNvPr id="10" name="Untertitel 2"/>
          <p:cNvSpPr>
            <a:spLocks noGrp="1"/>
          </p:cNvSpPr>
          <p:nvPr>
            <p:ph type="subTitle" idx="1"/>
          </p:nvPr>
        </p:nvSpPr>
        <p:spPr>
          <a:xfrm>
            <a:off x="0" y="5015458"/>
            <a:ext cx="11176000" cy="822949"/>
          </a:xfrm>
          <a:solidFill>
            <a:schemeClr val="bg1">
              <a:lumMod val="95000"/>
              <a:alpha val="41000"/>
            </a:schemeClr>
          </a:solidFill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1" dirty="0">
                <a:solidFill>
                  <a:schemeClr val="tx1"/>
                </a:solidFill>
              </a:rPr>
              <a:t>Michael Lechner</a:t>
            </a:r>
            <a:br>
              <a:rPr lang="en-GB" sz="1800" dirty="0">
                <a:solidFill>
                  <a:schemeClr val="tx1"/>
                </a:solidFill>
              </a:rPr>
            </a:br>
            <a:r>
              <a:rPr lang="en-GB" sz="1800" dirty="0">
                <a:solidFill>
                  <a:schemeClr val="tx1"/>
                </a:solidFill>
              </a:rPr>
              <a:t>Professor of Econometrics | </a:t>
            </a:r>
            <a:r>
              <a:rPr lang="en-GB" sz="1800">
                <a:solidFill>
                  <a:schemeClr val="tx1"/>
                </a:solidFill>
              </a:rPr>
              <a:t>University of St</a:t>
            </a:r>
            <a:r>
              <a:rPr lang="en-GB" sz="1800" dirty="0">
                <a:solidFill>
                  <a:schemeClr val="tx1"/>
                </a:solidFill>
              </a:rPr>
              <a:t>. Gallen | Switzerland </a:t>
            </a:r>
          </a:p>
        </p:txBody>
      </p:sp>
      <p:sp>
        <p:nvSpPr>
          <p:cNvPr id="11" name="Untertitel 2"/>
          <p:cNvSpPr txBox="1">
            <a:spLocks/>
          </p:cNvSpPr>
          <p:nvPr/>
        </p:nvSpPr>
        <p:spPr>
          <a:xfrm>
            <a:off x="-28624" y="2423170"/>
            <a:ext cx="11392024" cy="504055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 w="25400"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395971" indent="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SzPct val="116000"/>
              <a:buFont typeface="Segoe UI" pitchFamily="34" charset="0"/>
              <a:buNone/>
              <a:defRPr sz="1600" kern="1200">
                <a:solidFill>
                  <a:schemeClr val="bg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41907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838139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Symbol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1257209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676278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095348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514417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33487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52556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GB" sz="1800" dirty="0">
                <a:solidFill>
                  <a:schemeClr val="tx1"/>
                </a:solidFill>
              </a:rPr>
              <a:t>August / September / </a:t>
            </a:r>
            <a:r>
              <a:rPr lang="en-GB" sz="1800" b="1" dirty="0">
                <a:solidFill>
                  <a:schemeClr val="tx1"/>
                </a:solidFill>
              </a:rPr>
              <a:t>October</a:t>
            </a:r>
            <a:r>
              <a:rPr lang="en-GB" sz="1800" dirty="0">
                <a:solidFill>
                  <a:schemeClr val="tx1"/>
                </a:solidFill>
              </a:rPr>
              <a:t> 2024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B8AA2C7-AEF4-FC6D-69D9-B82066772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624" y="-25101"/>
            <a:ext cx="4194149" cy="5760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D596F56-91D6-67FD-45CE-C96FD6099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5108" y="-9476"/>
            <a:ext cx="566945" cy="131461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EFA47D7-EA43-DA91-F143-E8A263644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272" y="550961"/>
            <a:ext cx="1502470" cy="75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95416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213776" cy="571504"/>
          </a:xfrm>
        </p:spPr>
        <p:txBody>
          <a:bodyPr/>
          <a:lstStyle/>
          <a:p>
            <a:r>
              <a:rPr lang="en-GB" dirty="0"/>
              <a:t>Classical Econometrics &amp; Machine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7">
                <a:extLst>
                  <a:ext uri="{FF2B5EF4-FFF2-40B4-BE49-F238E27FC236}">
                    <a16:creationId xmlns:a16="http://schemas.microsoft.com/office/drawing/2014/main" id="{D66FC6E9-3EBC-4D31-B293-4AF95C4C8B4A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636488" y="1707718"/>
              <a:ext cx="10058400" cy="398559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799384">
                      <a:extLst>
                        <a:ext uri="{9D8B030D-6E8A-4147-A177-3AD203B41FA5}">
                          <a16:colId xmlns:a16="http://schemas.microsoft.com/office/drawing/2014/main" val="2615151744"/>
                        </a:ext>
                      </a:extLst>
                    </a:gridCol>
                    <a:gridCol w="3168352">
                      <a:extLst>
                        <a:ext uri="{9D8B030D-6E8A-4147-A177-3AD203B41FA5}">
                          <a16:colId xmlns:a16="http://schemas.microsoft.com/office/drawing/2014/main" val="2331001523"/>
                        </a:ext>
                      </a:extLst>
                    </a:gridCol>
                    <a:gridCol w="3090664">
                      <a:extLst>
                        <a:ext uri="{9D8B030D-6E8A-4147-A177-3AD203B41FA5}">
                          <a16:colId xmlns:a16="http://schemas.microsoft.com/office/drawing/2014/main" val="4257128799"/>
                        </a:ext>
                      </a:extLst>
                    </a:gridCol>
                  </a:tblGrid>
                  <a:tr h="469404">
                    <a:tc>
                      <a:txBody>
                        <a:bodyPr/>
                        <a:lstStyle/>
                        <a:p>
                          <a:r>
                            <a:rPr lang="de-CH" dirty="0" err="1"/>
                            <a:t>Issue</a:t>
                          </a:r>
                          <a:endParaRPr lang="de-CH" dirty="0"/>
                        </a:p>
                      </a:txBody>
                      <a:tcPr anchor="ctr"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1682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i="0" noProof="0" dirty="0"/>
                            <a:t>Classical</a:t>
                          </a:r>
                          <a:r>
                            <a:rPr lang="en-GB" noProof="0" dirty="0"/>
                            <a:t> econometrics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1682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Supervised statistical learning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1682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03906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b="1" noProof="0" dirty="0"/>
                            <a:t>Target of interest (</a:t>
                          </a:r>
                          <a:r>
                            <a:rPr lang="el-GR" b="1" i="0" noProof="0" dirty="0"/>
                            <a:t>θ</a:t>
                          </a:r>
                          <a:r>
                            <a:rPr lang="de-DE" b="1" noProof="0" dirty="0"/>
                            <a:t>)</a:t>
                          </a:r>
                          <a:endParaRPr lang="en-GB" b="1" noProof="0" dirty="0"/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Structural &amp; causal parameters (</a:t>
                          </a:r>
                          <a:r>
                            <a:rPr lang="en-GB" i="1" noProof="0" dirty="0"/>
                            <a:t>low dimensional</a:t>
                          </a:r>
                          <a:r>
                            <a:rPr lang="en-GB" noProof="0" dirty="0"/>
                            <a:t>)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Prediction (</a:t>
                          </a:r>
                          <a:r>
                            <a:rPr lang="en-GB" i="1" noProof="0" dirty="0" err="1"/>
                            <a:t>Ey</a:t>
                          </a:r>
                          <a:r>
                            <a:rPr lang="en-GB" i="0" noProof="0" dirty="0" err="1"/>
                            <a:t>|</a:t>
                          </a:r>
                          <a:r>
                            <a:rPr lang="en-GB" i="1" noProof="0" dirty="0" err="1"/>
                            <a:t>x</a:t>
                          </a:r>
                          <a:r>
                            <a:rPr lang="en-GB" i="1" noProof="0" dirty="0"/>
                            <a:t>) </a:t>
                          </a:r>
                          <a:r>
                            <a:rPr lang="en-GB" i="0" noProof="0" dirty="0"/>
                            <a:t>or </a:t>
                          </a:r>
                          <a:r>
                            <a:rPr lang="en-GB" noProof="0" dirty="0"/>
                            <a:t>classification of </a:t>
                          </a:r>
                          <a:r>
                            <a:rPr lang="en-GB" i="1" noProof="0" dirty="0"/>
                            <a:t>y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175941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b="1" noProof="0" dirty="0"/>
                            <a:t>Sample analogue of </a:t>
                          </a:r>
                          <a:r>
                            <a:rPr lang="el-GR" b="1" noProof="0" dirty="0"/>
                            <a:t>θ</a:t>
                          </a:r>
                          <a:endParaRPr lang="de-CH" b="1" dirty="0"/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--</a:t>
                          </a:r>
                          <a:endParaRPr lang="de-CH" dirty="0"/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i="1" dirty="0"/>
                            <a:t>y</a:t>
                          </a:r>
                          <a:endParaRPr lang="de-CH" i="1" dirty="0"/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073618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b="1" noProof="0" dirty="0"/>
                            <a:t>Judging quality of estimation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i="1" noProof="0" dirty="0"/>
                            <a:t>Indirect </a:t>
                          </a:r>
                          <a:r>
                            <a:rPr lang="en-GB" i="0" noProof="0" dirty="0"/>
                            <a:t>(</a:t>
                          </a:r>
                          <a:r>
                            <a:rPr lang="en-GB" noProof="0" dirty="0"/>
                            <a:t>fit, …), in-sample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i="1" noProof="0" dirty="0"/>
                            <a:t>Direct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GB" noProof="0" dirty="0"/>
                            <a:t> vs </a:t>
                          </a:r>
                          <a:r>
                            <a:rPr lang="en-GB" i="1" noProof="0" dirty="0"/>
                            <a:t>y), </a:t>
                          </a:r>
                          <a:r>
                            <a:rPr lang="en-GB" i="0" noProof="0" dirty="0"/>
                            <a:t>out-of-sample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763501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b="1" noProof="0" dirty="0"/>
                            <a:t>Inference &amp; theoretical properties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Very important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Less important (irrelevant?)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77064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b="1" noProof="0" dirty="0"/>
                            <a:t>Sample size (</a:t>
                          </a:r>
                          <a:r>
                            <a:rPr lang="en-GB" b="1" i="1" noProof="0" dirty="0"/>
                            <a:t>N</a:t>
                          </a:r>
                          <a:r>
                            <a:rPr lang="en-GB" b="1" noProof="0" dirty="0"/>
                            <a:t>)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Large </a:t>
                          </a:r>
                          <a:r>
                            <a:rPr lang="en-GB" i="1" noProof="0" dirty="0"/>
                            <a:t>N</a:t>
                          </a:r>
                          <a:r>
                            <a:rPr lang="en-GB" noProof="0" dirty="0"/>
                            <a:t> is nice to have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noProof="0" dirty="0"/>
                            <a:t>Large </a:t>
                          </a:r>
                          <a:r>
                            <a:rPr lang="en-GB" i="1" noProof="0" dirty="0"/>
                            <a:t>N</a:t>
                          </a:r>
                          <a:r>
                            <a:rPr lang="en-GB" noProof="0" dirty="0"/>
                            <a:t> may be required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91115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b="1" noProof="0" dirty="0"/>
                            <a:t># of variables (k)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i="0" noProof="0" dirty="0"/>
                            <a:t>Much smaller than </a:t>
                          </a:r>
                          <a:r>
                            <a:rPr lang="en-GB" i="1" noProof="0" dirty="0"/>
                            <a:t>N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i="0" noProof="0" dirty="0"/>
                            <a:t>Smaller or larger than </a:t>
                          </a:r>
                          <a:r>
                            <a:rPr lang="en-GB" i="1" noProof="0" dirty="0"/>
                            <a:t>N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36202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b="1" noProof="0" dirty="0"/>
                            <a:t>Preferred model complexity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Simple, likely to be parametric (linearity popular)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Complicated</a:t>
                          </a:r>
                          <a:br>
                            <a:rPr lang="en-GB" noProof="0" dirty="0"/>
                          </a:br>
                          <a:r>
                            <a:rPr lang="en-GB" noProof="0" dirty="0"/>
                            <a:t> (overparametrized; nonlinear)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62946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b="1" noProof="0" dirty="0"/>
                            <a:t>Names of methods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Boring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Cool</a:t>
                          </a:r>
                          <a:endParaRPr lang="de-CH" dirty="0"/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767504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7">
                <a:extLst>
                  <a:ext uri="{FF2B5EF4-FFF2-40B4-BE49-F238E27FC236}">
                    <a16:creationId xmlns:a16="http://schemas.microsoft.com/office/drawing/2014/main" id="{D66FC6E9-3EBC-4D31-B293-4AF95C4C8B4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64436211"/>
                  </p:ext>
                </p:extLst>
              </p:nvPr>
            </p:nvGraphicFramePr>
            <p:xfrm>
              <a:off x="636488" y="1707718"/>
              <a:ext cx="10058400" cy="398559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799384">
                      <a:extLst>
                        <a:ext uri="{9D8B030D-6E8A-4147-A177-3AD203B41FA5}">
                          <a16:colId xmlns:a16="http://schemas.microsoft.com/office/drawing/2014/main" val="2615151744"/>
                        </a:ext>
                      </a:extLst>
                    </a:gridCol>
                    <a:gridCol w="3168352">
                      <a:extLst>
                        <a:ext uri="{9D8B030D-6E8A-4147-A177-3AD203B41FA5}">
                          <a16:colId xmlns:a16="http://schemas.microsoft.com/office/drawing/2014/main" val="2331001523"/>
                        </a:ext>
                      </a:extLst>
                    </a:gridCol>
                    <a:gridCol w="3090664">
                      <a:extLst>
                        <a:ext uri="{9D8B030D-6E8A-4147-A177-3AD203B41FA5}">
                          <a16:colId xmlns:a16="http://schemas.microsoft.com/office/drawing/2014/main" val="4257128799"/>
                        </a:ext>
                      </a:extLst>
                    </a:gridCol>
                  </a:tblGrid>
                  <a:tr h="469404">
                    <a:tc>
                      <a:txBody>
                        <a:bodyPr/>
                        <a:lstStyle/>
                        <a:p>
                          <a:r>
                            <a:rPr lang="de-CH" dirty="0" err="1"/>
                            <a:t>Issue</a:t>
                          </a:r>
                          <a:endParaRPr lang="de-CH" dirty="0"/>
                        </a:p>
                      </a:txBody>
                      <a:tcPr anchor="ctr"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1682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i="0" noProof="0" dirty="0"/>
                            <a:t>Classical</a:t>
                          </a:r>
                          <a:r>
                            <a:rPr lang="en-GB" noProof="0" dirty="0"/>
                            <a:t> econometrics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1682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Supervised statistical learning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1682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039068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GB" b="1" noProof="0" dirty="0"/>
                            <a:t>Target of interest (</a:t>
                          </a:r>
                          <a:r>
                            <a:rPr lang="el-GR" b="1" i="0" noProof="0" dirty="0"/>
                            <a:t>θ</a:t>
                          </a:r>
                          <a:r>
                            <a:rPr lang="de-DE" b="1" noProof="0" dirty="0"/>
                            <a:t>)</a:t>
                          </a:r>
                          <a:endParaRPr lang="en-GB" b="1" noProof="0" dirty="0"/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Structural &amp; causal parameters (</a:t>
                          </a:r>
                          <a:r>
                            <a:rPr lang="en-GB" i="1" noProof="0" dirty="0"/>
                            <a:t>low dimensional</a:t>
                          </a:r>
                          <a:r>
                            <a:rPr lang="en-GB" noProof="0" dirty="0"/>
                            <a:t>)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Prediction (</a:t>
                          </a:r>
                          <a:r>
                            <a:rPr lang="en-GB" i="1" noProof="0" dirty="0" err="1"/>
                            <a:t>Ey</a:t>
                          </a:r>
                          <a:r>
                            <a:rPr lang="en-GB" i="0" noProof="0" dirty="0" err="1"/>
                            <a:t>|</a:t>
                          </a:r>
                          <a:r>
                            <a:rPr lang="en-GB" i="1" noProof="0" dirty="0" err="1"/>
                            <a:t>x</a:t>
                          </a:r>
                          <a:r>
                            <a:rPr lang="en-GB" i="1" noProof="0" dirty="0"/>
                            <a:t>) </a:t>
                          </a:r>
                          <a:r>
                            <a:rPr lang="en-GB" i="0" noProof="0" dirty="0"/>
                            <a:t>or </a:t>
                          </a:r>
                          <a:r>
                            <a:rPr lang="en-GB" noProof="0" dirty="0"/>
                            <a:t>classification of </a:t>
                          </a:r>
                          <a:r>
                            <a:rPr lang="en-GB" i="1" noProof="0" dirty="0"/>
                            <a:t>y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175941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b="1" noProof="0" dirty="0"/>
                            <a:t>Sample analogue of </a:t>
                          </a:r>
                          <a:r>
                            <a:rPr lang="el-GR" b="1" noProof="0" dirty="0"/>
                            <a:t>θ</a:t>
                          </a:r>
                          <a:endParaRPr lang="de-CH" b="1" dirty="0"/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--</a:t>
                          </a:r>
                          <a:endParaRPr lang="de-CH" dirty="0"/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i="1" dirty="0"/>
                            <a:t>y</a:t>
                          </a:r>
                          <a:endParaRPr lang="de-CH" i="1" dirty="0"/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07361876"/>
                      </a:ext>
                    </a:extLst>
                  </a:tr>
                  <a:tr h="381826">
                    <a:tc>
                      <a:txBody>
                        <a:bodyPr/>
                        <a:lstStyle/>
                        <a:p>
                          <a:r>
                            <a:rPr lang="en-GB" b="1" noProof="0" dirty="0"/>
                            <a:t>Judging quality of estimation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i="1" noProof="0" dirty="0"/>
                            <a:t>Indirect </a:t>
                          </a:r>
                          <a:r>
                            <a:rPr lang="en-GB" i="0" noProof="0" dirty="0"/>
                            <a:t>(</a:t>
                          </a:r>
                          <a:r>
                            <a:rPr lang="en-GB" noProof="0" dirty="0"/>
                            <a:t>fit, …), in-sample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25838" t="-387302" r="-197" b="-57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63501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b="1" noProof="0" dirty="0"/>
                            <a:t>Inference &amp; theoretical properties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Very important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Less important (irrelevant?)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77064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b="1" noProof="0" dirty="0"/>
                            <a:t>Sample size (</a:t>
                          </a:r>
                          <a:r>
                            <a:rPr lang="en-GB" b="1" i="1" noProof="0" dirty="0"/>
                            <a:t>N</a:t>
                          </a:r>
                          <a:r>
                            <a:rPr lang="en-GB" b="1" noProof="0" dirty="0"/>
                            <a:t>)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Large </a:t>
                          </a:r>
                          <a:r>
                            <a:rPr lang="en-GB" i="1" noProof="0" dirty="0"/>
                            <a:t>N</a:t>
                          </a:r>
                          <a:r>
                            <a:rPr lang="en-GB" noProof="0" dirty="0"/>
                            <a:t> is nice to have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noProof="0" dirty="0"/>
                            <a:t>Large </a:t>
                          </a:r>
                          <a:r>
                            <a:rPr lang="en-GB" i="1" noProof="0" dirty="0"/>
                            <a:t>N</a:t>
                          </a:r>
                          <a:r>
                            <a:rPr lang="en-GB" noProof="0" dirty="0"/>
                            <a:t> may be required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91115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b="1" noProof="0" dirty="0"/>
                            <a:t># of variables (k)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i="0" noProof="0" dirty="0"/>
                            <a:t>Much smaller than </a:t>
                          </a:r>
                          <a:r>
                            <a:rPr lang="en-GB" i="1" noProof="0" dirty="0"/>
                            <a:t>N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i="0" noProof="0" dirty="0"/>
                            <a:t>Smaller or larger than </a:t>
                          </a:r>
                          <a:r>
                            <a:rPr lang="en-GB" i="1" noProof="0" dirty="0"/>
                            <a:t>N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3620231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GB" b="1" noProof="0" dirty="0"/>
                            <a:t>Preferred model complexity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Simple, likely to be parametric (linearity popular)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Complicated</a:t>
                          </a:r>
                          <a:br>
                            <a:rPr lang="en-GB" noProof="0" dirty="0"/>
                          </a:br>
                          <a:r>
                            <a:rPr lang="en-GB" noProof="0" dirty="0"/>
                            <a:t> (overparametrized; nonlinear)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62946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b="1" noProof="0" dirty="0"/>
                            <a:t>Names of methods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Boring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Cool</a:t>
                          </a:r>
                          <a:endParaRPr lang="de-CH" dirty="0"/>
                        </a:p>
                      </a:txBody>
                      <a:tcPr>
                        <a:lnL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11682E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767504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5E2AF0C8-12B9-4C55-A2BF-BA2AF2E42BB8}"/>
              </a:ext>
            </a:extLst>
          </p:cNvPr>
          <p:cNvSpPr txBox="1"/>
          <p:nvPr/>
        </p:nvSpPr>
        <p:spPr>
          <a:xfrm>
            <a:off x="7311222" y="435272"/>
            <a:ext cx="3349364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This table oversimplifies (a bit)</a:t>
            </a:r>
          </a:p>
        </p:txBody>
      </p:sp>
      <p:sp>
        <p:nvSpPr>
          <p:cNvPr id="3" name="Foliennummernplatzhalter 6">
            <a:extLst>
              <a:ext uri="{FF2B5EF4-FFF2-40B4-BE49-F238E27FC236}">
                <a16:creationId xmlns:a16="http://schemas.microsoft.com/office/drawing/2014/main" id="{A3B1E557-DC54-1597-95CD-003D1EA8DA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10</a:t>
            </a:fld>
            <a:endParaRPr lang="de-CH" dirty="0"/>
          </a:p>
        </p:txBody>
      </p:sp>
      <p:sp>
        <p:nvSpPr>
          <p:cNvPr id="4" name="Fußzeilenplatzhalter 5">
            <a:extLst>
              <a:ext uri="{FF2B5EF4-FFF2-40B4-BE49-F238E27FC236}">
                <a16:creationId xmlns:a16="http://schemas.microsoft.com/office/drawing/2014/main" id="{47B83D2E-4B55-E1FE-0C69-B81AB54D5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68452E6-D12A-001C-F22E-D929C1CB1A29}"/>
              </a:ext>
            </a:extLst>
          </p:cNvPr>
          <p:cNvSpPr txBox="1"/>
          <p:nvPr/>
        </p:nvSpPr>
        <p:spPr>
          <a:xfrm>
            <a:off x="5443984" y="0"/>
            <a:ext cx="5070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rgbClr val="FF0000"/>
                </a:solidFill>
              </a:rPr>
              <a:t>Already</a:t>
            </a:r>
            <a:r>
              <a:rPr lang="de-DE" sz="2000" b="1" dirty="0">
                <a:solidFill>
                  <a:srgbClr val="FF0000"/>
                </a:solidFill>
              </a:rPr>
              <a:t> </a:t>
            </a:r>
            <a:r>
              <a:rPr lang="de-DE" sz="2000" b="1" dirty="0" err="1">
                <a:solidFill>
                  <a:srgbClr val="FF0000"/>
                </a:solidFill>
              </a:rPr>
              <a:t>discussed</a:t>
            </a:r>
            <a:r>
              <a:rPr lang="de-DE" sz="2000" b="1" dirty="0">
                <a:solidFill>
                  <a:srgbClr val="FF0000"/>
                </a:solidFill>
              </a:rPr>
              <a:t> in online </a:t>
            </a:r>
            <a:r>
              <a:rPr lang="de-DE" sz="2000" b="1" dirty="0" err="1">
                <a:solidFill>
                  <a:srgbClr val="FF0000"/>
                </a:solidFill>
              </a:rPr>
              <a:t>workshop</a:t>
            </a:r>
            <a:r>
              <a:rPr lang="de-DE" sz="2000" b="1" dirty="0">
                <a:solidFill>
                  <a:srgbClr val="FF0000"/>
                </a:solidFill>
              </a:rPr>
              <a:t> 3</a:t>
            </a:r>
            <a:endParaRPr lang="de-CH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0588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8800" y="1059578"/>
            <a:ext cx="10077485" cy="571504"/>
          </a:xfrm>
        </p:spPr>
        <p:txBody>
          <a:bodyPr/>
          <a:lstStyle/>
          <a:p>
            <a:r>
              <a:rPr lang="en-GB" dirty="0"/>
              <a:t>Notation | Binary treatment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8800" y="1703090"/>
            <a:ext cx="10202416" cy="4286280"/>
          </a:xfrm>
        </p:spPr>
        <p:txBody>
          <a:bodyPr>
            <a:normAutofit/>
          </a:bodyPr>
          <a:lstStyle/>
          <a:p>
            <a:r>
              <a:rPr lang="en-GB" i="1" dirty="0"/>
              <a:t>D</a:t>
            </a:r>
            <a:r>
              <a:rPr lang="en-GB" dirty="0"/>
              <a:t>	 	Treatment</a:t>
            </a:r>
          </a:p>
          <a:p>
            <a:r>
              <a:rPr lang="en-GB" i="1" dirty="0"/>
              <a:t>Y</a:t>
            </a:r>
            <a:r>
              <a:rPr lang="en-GB" i="1" baseline="30000" dirty="0"/>
              <a:t>0 </a:t>
            </a:r>
            <a:r>
              <a:rPr lang="en-GB" dirty="0"/>
              <a:t> 	Potential outcome for </a:t>
            </a:r>
            <a:r>
              <a:rPr lang="en-GB" i="1" dirty="0"/>
              <a:t>D=0</a:t>
            </a:r>
          </a:p>
          <a:p>
            <a:r>
              <a:rPr lang="en-GB" i="1" dirty="0"/>
              <a:t>Y</a:t>
            </a:r>
            <a:r>
              <a:rPr lang="en-GB" i="1" baseline="30000" dirty="0"/>
              <a:t>1 </a:t>
            </a:r>
            <a:r>
              <a:rPr lang="en-GB" dirty="0"/>
              <a:t> 	Potential outcome for </a:t>
            </a:r>
            <a:r>
              <a:rPr lang="en-GB" i="1" dirty="0"/>
              <a:t>D=1</a:t>
            </a:r>
          </a:p>
          <a:p>
            <a:r>
              <a:rPr lang="en-GB" i="1" dirty="0"/>
              <a:t>Y = D Y</a:t>
            </a:r>
            <a:r>
              <a:rPr lang="en-GB" i="1" baseline="30000" dirty="0"/>
              <a:t>1</a:t>
            </a:r>
            <a:r>
              <a:rPr lang="en-GB" i="1" dirty="0"/>
              <a:t> + (1-D) Y</a:t>
            </a:r>
            <a:r>
              <a:rPr lang="en-GB" i="1" baseline="30000" dirty="0"/>
              <a:t>0</a:t>
            </a:r>
            <a:r>
              <a:rPr lang="en-GB" i="1" dirty="0"/>
              <a:t> </a:t>
            </a:r>
          </a:p>
          <a:p>
            <a:r>
              <a:rPr lang="en-GB" i="1" dirty="0"/>
              <a:t>X	 	</a:t>
            </a:r>
            <a:r>
              <a:rPr lang="en-GB" dirty="0"/>
              <a:t>All confounders &amp; heterogeneity variables</a:t>
            </a:r>
          </a:p>
          <a:p>
            <a:r>
              <a:rPr lang="en-GB" i="1" dirty="0"/>
              <a:t>Z		</a:t>
            </a:r>
            <a:r>
              <a:rPr lang="en-GB" dirty="0"/>
              <a:t>Specific</a:t>
            </a:r>
            <a:r>
              <a:rPr lang="en-GB" i="1" dirty="0"/>
              <a:t> </a:t>
            </a:r>
            <a:r>
              <a:rPr lang="en-GB" dirty="0"/>
              <a:t>heterogeneity variables (low dimensional; included in </a:t>
            </a:r>
            <a:r>
              <a:rPr lang="en-GB" i="1" dirty="0"/>
              <a:t>X</a:t>
            </a:r>
            <a:r>
              <a:rPr lang="en-GB" dirty="0"/>
              <a:t>)</a:t>
            </a:r>
          </a:p>
          <a:p>
            <a:r>
              <a:rPr lang="en-GB" dirty="0"/>
              <a:t>Sample contains i.i.d. realisations of </a:t>
            </a:r>
            <a:r>
              <a:rPr lang="en-GB" i="1" dirty="0"/>
              <a:t>D</a:t>
            </a:r>
            <a:r>
              <a:rPr lang="en-GB" dirty="0"/>
              <a:t>, </a:t>
            </a:r>
            <a:r>
              <a:rPr lang="en-GB" i="1" dirty="0"/>
              <a:t>Y, X</a:t>
            </a:r>
            <a:endParaRPr lang="en-GB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22F55CC-E30F-1B20-7787-15DED19D4B1C}"/>
              </a:ext>
            </a:extLst>
          </p:cNvPr>
          <p:cNvSpPr txBox="1"/>
          <p:nvPr/>
        </p:nvSpPr>
        <p:spPr>
          <a:xfrm>
            <a:off x="7118462" y="1094830"/>
            <a:ext cx="252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11682E"/>
                </a:solidFill>
              </a:rPr>
              <a:t>Binary </a:t>
            </a:r>
            <a:r>
              <a:rPr lang="de-DE" sz="2000" b="1" dirty="0" err="1">
                <a:solidFill>
                  <a:srgbClr val="11682E"/>
                </a:solidFill>
              </a:rPr>
              <a:t>treatment</a:t>
            </a:r>
            <a:r>
              <a:rPr lang="de-DE" sz="2000" b="1" dirty="0">
                <a:solidFill>
                  <a:srgbClr val="11682E"/>
                </a:solidFill>
              </a:rPr>
              <a:t> </a:t>
            </a:r>
            <a:br>
              <a:rPr lang="de-DE" sz="2000" b="1" dirty="0">
                <a:solidFill>
                  <a:srgbClr val="11682E"/>
                </a:solidFill>
              </a:rPr>
            </a:br>
            <a:r>
              <a:rPr lang="de-DE" sz="2000" b="1" dirty="0" err="1">
                <a:solidFill>
                  <a:srgbClr val="11682E"/>
                </a:solidFill>
              </a:rPr>
              <a:t>as</a:t>
            </a:r>
            <a:r>
              <a:rPr lang="de-DE" sz="2000" b="1" dirty="0">
                <a:solidFill>
                  <a:srgbClr val="11682E"/>
                </a:solidFill>
              </a:rPr>
              <a:t> </a:t>
            </a:r>
            <a:r>
              <a:rPr lang="de-DE" sz="2000" b="1" dirty="0" err="1">
                <a:solidFill>
                  <a:srgbClr val="11682E"/>
                </a:solidFill>
              </a:rPr>
              <a:t>simplification</a:t>
            </a:r>
            <a:endParaRPr lang="de-CH" sz="2000" b="1" dirty="0">
              <a:solidFill>
                <a:srgbClr val="11682E"/>
              </a:solidFill>
            </a:endParaRPr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FB2CC23E-7C67-2510-6896-50940601B4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20048" y="3359274"/>
          <a:ext cx="5016500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36680" imgH="431640" progId="Equation.DSMT4">
                  <p:embed/>
                </p:oleObj>
              </mc:Choice>
              <mc:Fallback>
                <p:oleObj name="Equation" r:id="rId2" imgW="3136680" imgH="431640" progId="Equation.DSMT4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FB2CC23E-7C67-2510-6896-50940601B4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20048" y="3359274"/>
                        <a:ext cx="5016500" cy="690563"/>
                      </a:xfrm>
                      <a:prstGeom prst="rect">
                        <a:avLst/>
                      </a:prstGeom>
                      <a:solidFill>
                        <a:srgbClr val="11682E">
                          <a:alpha val="30000"/>
                        </a:srgb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FD48C482-F816-FB10-9B1E-06F6E8CF4796}"/>
              </a:ext>
            </a:extLst>
          </p:cNvPr>
          <p:cNvSpPr txBox="1"/>
          <p:nvPr/>
        </p:nvSpPr>
        <p:spPr>
          <a:xfrm>
            <a:off x="3931816" y="0"/>
            <a:ext cx="5070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rgbClr val="FF0000"/>
                </a:solidFill>
              </a:rPr>
              <a:t>Already</a:t>
            </a:r>
            <a:r>
              <a:rPr lang="de-DE" sz="2000" b="1" dirty="0">
                <a:solidFill>
                  <a:srgbClr val="FF0000"/>
                </a:solidFill>
              </a:rPr>
              <a:t> </a:t>
            </a:r>
            <a:r>
              <a:rPr lang="de-DE" sz="2000" b="1" dirty="0" err="1">
                <a:solidFill>
                  <a:srgbClr val="FF0000"/>
                </a:solidFill>
              </a:rPr>
              <a:t>discussed</a:t>
            </a:r>
            <a:r>
              <a:rPr lang="de-DE" sz="2000" b="1" dirty="0">
                <a:solidFill>
                  <a:srgbClr val="FF0000"/>
                </a:solidFill>
              </a:rPr>
              <a:t> in online </a:t>
            </a:r>
            <a:r>
              <a:rPr lang="de-DE" sz="2000" b="1" dirty="0" err="1">
                <a:solidFill>
                  <a:srgbClr val="FF0000"/>
                </a:solidFill>
              </a:rPr>
              <a:t>workshop</a:t>
            </a:r>
            <a:r>
              <a:rPr lang="de-DE" sz="2000" b="1" dirty="0">
                <a:solidFill>
                  <a:srgbClr val="FF0000"/>
                </a:solidFill>
              </a:rPr>
              <a:t> 3</a:t>
            </a:r>
            <a:endParaRPr lang="de-CH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3878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9569" y="987570"/>
            <a:ext cx="10176862" cy="571504"/>
          </a:xfrm>
        </p:spPr>
        <p:txBody>
          <a:bodyPr/>
          <a:lstStyle/>
          <a:p>
            <a:r>
              <a:rPr lang="en-GB" dirty="0"/>
              <a:t>Estimands of mean causal effects at different aggregation levels | 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9569" y="1559074"/>
            <a:ext cx="9286223" cy="4536504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/>
              <a:t>I</a:t>
            </a:r>
            <a:r>
              <a:rPr lang="en-GB" dirty="0"/>
              <a:t>ndividualized (</a:t>
            </a:r>
            <a:r>
              <a:rPr lang="en-GB" b="1" dirty="0"/>
              <a:t>C</a:t>
            </a:r>
            <a:r>
              <a:rPr lang="en-GB" dirty="0"/>
              <a:t>onditional) </a:t>
            </a:r>
            <a:r>
              <a:rPr lang="en-GB" b="1" dirty="0"/>
              <a:t>A</a:t>
            </a:r>
            <a:r>
              <a:rPr lang="en-GB" dirty="0"/>
              <a:t>verage </a:t>
            </a:r>
            <a:r>
              <a:rPr lang="en-GB" b="1" dirty="0"/>
              <a:t>T</a:t>
            </a:r>
            <a:r>
              <a:rPr lang="en-GB" dirty="0"/>
              <a:t>reatment </a:t>
            </a:r>
            <a:r>
              <a:rPr lang="en-GB" b="1" dirty="0"/>
              <a:t>E</a:t>
            </a:r>
            <a:r>
              <a:rPr lang="en-GB" dirty="0"/>
              <a:t>ffect (</a:t>
            </a:r>
            <a:r>
              <a:rPr lang="en-GB" i="1" dirty="0"/>
              <a:t>IATE(x)</a:t>
            </a:r>
            <a:r>
              <a:rPr lang="en-GB" dirty="0"/>
              <a:t>, </a:t>
            </a:r>
            <a:r>
              <a:rPr lang="en-GB" i="1" dirty="0"/>
              <a:t>CATE(x)</a:t>
            </a:r>
            <a:r>
              <a:rPr lang="en-GB" dirty="0"/>
              <a:t>)</a:t>
            </a:r>
          </a:p>
          <a:p>
            <a:endParaRPr lang="en-GB" sz="1000" b="1" dirty="0"/>
          </a:p>
          <a:p>
            <a:r>
              <a:rPr lang="en-GB" b="1" dirty="0"/>
              <a:t>G</a:t>
            </a:r>
            <a:r>
              <a:rPr lang="en-GB" dirty="0"/>
              <a:t>roup </a:t>
            </a:r>
            <a:r>
              <a:rPr lang="en-GB" b="1" dirty="0"/>
              <a:t>A</a:t>
            </a:r>
            <a:r>
              <a:rPr lang="en-GB" dirty="0"/>
              <a:t>verage </a:t>
            </a:r>
            <a:r>
              <a:rPr lang="en-GB" b="1" dirty="0"/>
              <a:t>T</a:t>
            </a:r>
            <a:r>
              <a:rPr lang="en-GB" dirty="0"/>
              <a:t>reatment </a:t>
            </a:r>
            <a:r>
              <a:rPr lang="en-GB" b="1" dirty="0"/>
              <a:t>E</a:t>
            </a:r>
            <a:r>
              <a:rPr lang="en-GB" dirty="0"/>
              <a:t>ffect (</a:t>
            </a:r>
            <a:r>
              <a:rPr lang="en-GB" i="1" dirty="0"/>
              <a:t>GATE(z),CATE(z)</a:t>
            </a:r>
            <a:r>
              <a:rPr lang="en-GB" dirty="0"/>
              <a:t>)</a:t>
            </a:r>
          </a:p>
          <a:p>
            <a:endParaRPr lang="en-GB" sz="1100" b="1" dirty="0"/>
          </a:p>
          <a:p>
            <a:r>
              <a:rPr lang="en-GB" b="1" dirty="0"/>
              <a:t>Balanced G</a:t>
            </a:r>
            <a:r>
              <a:rPr lang="en-GB" dirty="0"/>
              <a:t>roup </a:t>
            </a:r>
            <a:r>
              <a:rPr lang="en-GB" b="1" dirty="0"/>
              <a:t>A</a:t>
            </a:r>
            <a:r>
              <a:rPr lang="en-GB" dirty="0"/>
              <a:t>verage </a:t>
            </a:r>
            <a:r>
              <a:rPr lang="en-GB" b="1" dirty="0"/>
              <a:t>T</a:t>
            </a:r>
            <a:r>
              <a:rPr lang="en-GB" dirty="0"/>
              <a:t>reatment </a:t>
            </a:r>
            <a:r>
              <a:rPr lang="en-GB" b="1" dirty="0"/>
              <a:t>E</a:t>
            </a:r>
            <a:r>
              <a:rPr lang="en-GB" dirty="0"/>
              <a:t>ffect (B</a:t>
            </a:r>
            <a:r>
              <a:rPr lang="en-GB" i="1" dirty="0"/>
              <a:t>GATE(z)</a:t>
            </a:r>
            <a:r>
              <a:rPr lang="en-GB" dirty="0"/>
              <a:t>)</a:t>
            </a:r>
          </a:p>
          <a:p>
            <a:endParaRPr lang="en-GB" b="1" dirty="0"/>
          </a:p>
          <a:p>
            <a:r>
              <a:rPr lang="en-GB" b="1" dirty="0"/>
              <a:t>A</a:t>
            </a:r>
            <a:r>
              <a:rPr lang="en-GB" dirty="0"/>
              <a:t>verage </a:t>
            </a:r>
            <a:r>
              <a:rPr lang="en-GB" b="1" dirty="0"/>
              <a:t>T</a:t>
            </a:r>
            <a:r>
              <a:rPr lang="en-GB" dirty="0"/>
              <a:t>reatment </a:t>
            </a:r>
            <a:r>
              <a:rPr lang="en-GB" b="1" dirty="0"/>
              <a:t>E</a:t>
            </a:r>
            <a:r>
              <a:rPr lang="en-GB" dirty="0"/>
              <a:t>ffect (</a:t>
            </a:r>
            <a:r>
              <a:rPr lang="en-GB" i="1" dirty="0"/>
              <a:t>ATE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GATEs &amp; ATEs on the treated / non-treated</a:t>
            </a:r>
          </a:p>
        </p:txBody>
      </p:sp>
      <p:sp>
        <p:nvSpPr>
          <p:cNvPr id="4" name="Rectangle 1652"/>
          <p:cNvSpPr>
            <a:spLocks noChangeArrowheads="1"/>
          </p:cNvSpPr>
          <p:nvPr/>
        </p:nvSpPr>
        <p:spPr bwMode="auto">
          <a:xfrm>
            <a:off x="1397001" y="-169277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966566"/>
              </p:ext>
            </p:extLst>
          </p:nvPr>
        </p:nvGraphicFramePr>
        <p:xfrm>
          <a:off x="559348" y="2100184"/>
          <a:ext cx="4651375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908080" imgH="228600" progId="Equation.DSMT4">
                  <p:embed/>
                </p:oleObj>
              </mc:Choice>
              <mc:Fallback>
                <p:oleObj name="Equation" r:id="rId3" imgW="2908080" imgH="228600" progId="Equation.DSMT4">
                  <p:embed/>
                  <p:pic>
                    <p:nvPicPr>
                      <p:cNvPr id="8" name="Objek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348" y="2100184"/>
                        <a:ext cx="4651375" cy="3667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656"/>
          <p:cNvSpPr>
            <a:spLocks noChangeArrowheads="1"/>
          </p:cNvSpPr>
          <p:nvPr/>
        </p:nvSpPr>
        <p:spPr bwMode="auto">
          <a:xfrm>
            <a:off x="1699569" y="-65400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3106912"/>
              </p:ext>
            </p:extLst>
          </p:nvPr>
        </p:nvGraphicFramePr>
        <p:xfrm>
          <a:off x="559348" y="3008007"/>
          <a:ext cx="2724150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01720" imgH="241200" progId="Equation.DSMT4">
                  <p:embed/>
                </p:oleObj>
              </mc:Choice>
              <mc:Fallback>
                <p:oleObj name="Equation" r:id="rId5" imgW="1701720" imgH="241200" progId="Equation.DSMT4">
                  <p:embed/>
                  <p:pic>
                    <p:nvPicPr>
                      <p:cNvPr id="12" name="Objek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348" y="3008007"/>
                        <a:ext cx="2724150" cy="3857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658"/>
          <p:cNvSpPr>
            <a:spLocks noChangeArrowheads="1"/>
          </p:cNvSpPr>
          <p:nvPr/>
        </p:nvSpPr>
        <p:spPr bwMode="auto">
          <a:xfrm>
            <a:off x="1397001" y="-169277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graphicFrame>
        <p:nvGraphicFramePr>
          <p:cNvPr id="14" name="Objek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223776"/>
              </p:ext>
            </p:extLst>
          </p:nvPr>
        </p:nvGraphicFramePr>
        <p:xfrm>
          <a:off x="566536" y="5182639"/>
          <a:ext cx="1992313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44520" imgH="228600" progId="Equation.DSMT4">
                  <p:embed/>
                </p:oleObj>
              </mc:Choice>
              <mc:Fallback>
                <p:oleObj name="Equation" r:id="rId7" imgW="1244520" imgH="228600" progId="Equation.DSMT4">
                  <p:embed/>
                  <p:pic>
                    <p:nvPicPr>
                      <p:cNvPr id="14" name="Objek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536" y="5182639"/>
                        <a:ext cx="1992313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ABA1D0F1-E1D3-BDA3-1B90-3F47553A48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11738" y="-28281"/>
          <a:ext cx="6164262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749480" imgH="685800" progId="Equation.DSMT4">
                  <p:embed/>
                </p:oleObj>
              </mc:Choice>
              <mc:Fallback>
                <p:oleObj name="Equation" r:id="rId9" imgW="4749480" imgH="685800" progId="Equation.DSMT4">
                  <p:embed/>
                  <p:pic>
                    <p:nvPicPr>
                      <p:cNvPr id="6" name="Objekt 5">
                        <a:extLst>
                          <a:ext uri="{FF2B5EF4-FFF2-40B4-BE49-F238E27FC236}">
                            <a16:creationId xmlns:a16="http://schemas.microsoft.com/office/drawing/2014/main" id="{ABA1D0F1-E1D3-BDA3-1B90-3F47553A48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11738" y="-28281"/>
                        <a:ext cx="6164262" cy="889000"/>
                      </a:xfrm>
                      <a:prstGeom prst="rect">
                        <a:avLst/>
                      </a:prstGeom>
                      <a:solidFill>
                        <a:srgbClr val="007834">
                          <a:alpha val="30000"/>
                        </a:srgb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>
            <a:extLst>
              <a:ext uri="{FF2B5EF4-FFF2-40B4-BE49-F238E27FC236}">
                <a16:creationId xmlns:a16="http://schemas.microsoft.com/office/drawing/2014/main" id="{4392E0D6-EF04-B24F-F987-AA8A699356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017778"/>
              </p:ext>
            </p:extLst>
          </p:nvPr>
        </p:nvGraphicFramePr>
        <p:xfrm>
          <a:off x="8568579" y="2089348"/>
          <a:ext cx="2615870" cy="294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803240" imgH="203040" progId="Equation.DSMT4">
                  <p:embed/>
                </p:oleObj>
              </mc:Choice>
              <mc:Fallback>
                <p:oleObj name="Equation" r:id="rId11" imgW="1803240" imgH="203040" progId="Equation.DSMT4">
                  <p:embed/>
                  <p:pic>
                    <p:nvPicPr>
                      <p:cNvPr id="11" name="Objekt 10">
                        <a:extLst>
                          <a:ext uri="{FF2B5EF4-FFF2-40B4-BE49-F238E27FC236}">
                            <a16:creationId xmlns:a16="http://schemas.microsoft.com/office/drawing/2014/main" id="{4392E0D6-EF04-B24F-F987-AA8A699356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568579" y="2089348"/>
                        <a:ext cx="2615870" cy="294540"/>
                      </a:xfrm>
                      <a:prstGeom prst="rect">
                        <a:avLst/>
                      </a:prstGeom>
                      <a:solidFill>
                        <a:srgbClr val="007834">
                          <a:alpha val="30000"/>
                        </a:srgb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34177D33-5BCD-4A1C-231A-E356A6B328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2510379"/>
              </p:ext>
            </p:extLst>
          </p:nvPr>
        </p:nvGraphicFramePr>
        <p:xfrm>
          <a:off x="566536" y="4046323"/>
          <a:ext cx="3413376" cy="40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133360" imgH="253800" progId="Equation.DSMT4">
                  <p:embed/>
                </p:oleObj>
              </mc:Choice>
              <mc:Fallback>
                <p:oleObj name="Equation" r:id="rId13" imgW="2133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6536" y="4046323"/>
                        <a:ext cx="3413376" cy="406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DCF785D9-3B65-943A-450A-74B1F7B96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20881" y="3503290"/>
            <a:ext cx="3283743" cy="106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338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estimation problem |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Naïve ML estimator</a:t>
            </a:r>
          </a:p>
          <a:p>
            <a:pPr lvl="1"/>
            <a:r>
              <a:rPr lang="en-GB" dirty="0"/>
              <a:t>ML estimation of </a:t>
            </a:r>
            <a:r>
              <a:rPr lang="en-GB" i="1" dirty="0"/>
              <a:t>E(Y|X=x, D=d)</a:t>
            </a:r>
            <a:r>
              <a:rPr lang="en-GB" dirty="0"/>
              <a:t> in treated (</a:t>
            </a:r>
            <a:r>
              <a:rPr lang="en-GB" i="1" dirty="0"/>
              <a:t>d=1</a:t>
            </a:r>
            <a:r>
              <a:rPr lang="en-GB" dirty="0"/>
              <a:t>) &amp; non-treated subsample (</a:t>
            </a:r>
            <a:r>
              <a:rPr lang="en-GB" i="1" dirty="0"/>
              <a:t>d=0</a:t>
            </a:r>
            <a:r>
              <a:rPr lang="en-GB" dirty="0"/>
              <a:t>)</a:t>
            </a:r>
          </a:p>
          <a:p>
            <a:pPr lvl="2"/>
            <a:r>
              <a:rPr lang="en-GB" i="1" dirty="0"/>
              <a:t>IATE(x)</a:t>
            </a:r>
            <a:r>
              <a:rPr lang="en-GB" dirty="0"/>
              <a:t>: Predictions of </a:t>
            </a:r>
            <a:r>
              <a:rPr lang="en-GB" i="1" dirty="0"/>
              <a:t>Y</a:t>
            </a:r>
            <a:r>
              <a:rPr lang="en-GB" dirty="0"/>
              <a:t> for treated - predictions of </a:t>
            </a:r>
            <a:r>
              <a:rPr lang="en-GB" i="1" dirty="0"/>
              <a:t>y</a:t>
            </a:r>
            <a:r>
              <a:rPr lang="en-GB" dirty="0"/>
              <a:t> for non-treated</a:t>
            </a:r>
            <a:endParaRPr lang="en-GB" i="1" dirty="0"/>
          </a:p>
          <a:p>
            <a:pPr lvl="2"/>
            <a:r>
              <a:rPr lang="en-GB" i="1" dirty="0"/>
              <a:t>GATE(h)</a:t>
            </a:r>
            <a:r>
              <a:rPr lang="en-GB" dirty="0"/>
              <a:t> : Average </a:t>
            </a:r>
            <a:r>
              <a:rPr lang="en-GB" i="1" dirty="0"/>
              <a:t>IATE(x</a:t>
            </a:r>
            <a:r>
              <a:rPr lang="en-GB" i="1" baseline="-25000" dirty="0"/>
              <a:t>i</a:t>
            </a:r>
            <a:r>
              <a:rPr lang="en-GB" i="1" dirty="0"/>
              <a:t>) with h</a:t>
            </a:r>
            <a:r>
              <a:rPr lang="en-GB" i="1" baseline="-25000" dirty="0"/>
              <a:t>i  </a:t>
            </a:r>
            <a:r>
              <a:rPr lang="en-GB" i="1" dirty="0"/>
              <a:t>same/similar to h</a:t>
            </a:r>
          </a:p>
          <a:p>
            <a:pPr lvl="2"/>
            <a:r>
              <a:rPr lang="en-GB" i="1" dirty="0"/>
              <a:t>ATE</a:t>
            </a:r>
            <a:r>
              <a:rPr lang="en-GB" dirty="0"/>
              <a:t>: Average </a:t>
            </a:r>
            <a:r>
              <a:rPr lang="en-GB" i="1" dirty="0"/>
              <a:t>IATE(x</a:t>
            </a:r>
            <a:r>
              <a:rPr lang="en-GB" i="1" baseline="-25000" dirty="0"/>
              <a:t>i</a:t>
            </a:r>
            <a:r>
              <a:rPr lang="en-GB" i="1" dirty="0"/>
              <a:t>)</a:t>
            </a:r>
            <a:endParaRPr lang="en-GB" dirty="0"/>
          </a:p>
          <a:p>
            <a:r>
              <a:rPr lang="en-GB" dirty="0"/>
              <a:t>Naïve estimator may be a bad idea</a:t>
            </a:r>
          </a:p>
          <a:p>
            <a:pPr lvl="1"/>
            <a:r>
              <a:rPr lang="en-GB" dirty="0"/>
              <a:t>Predictions of ML estimators are usually biased</a:t>
            </a:r>
          </a:p>
          <a:p>
            <a:pPr lvl="2"/>
            <a:r>
              <a:rPr lang="en-GB" dirty="0"/>
              <a:t>MSE optimal-prediction of </a:t>
            </a:r>
            <a:r>
              <a:rPr lang="en-GB" i="1" dirty="0"/>
              <a:t>E(Y|X=x, D=d)</a:t>
            </a:r>
            <a:r>
              <a:rPr lang="en-GB" dirty="0"/>
              <a:t> but </a:t>
            </a:r>
            <a:r>
              <a:rPr lang="en-GB" dirty="0">
                <a:sym typeface="Wingdings" panose="05000000000000000000" pitchFamily="2" charset="2"/>
              </a:rPr>
              <a:t>inference may not work (too much bias)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Estimating a difference well is different from estimating its components well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Only difference of estimation errors matters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2A25DDA2-C7A5-48A6-8037-4BFC1CA910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64263" y="932260"/>
          <a:ext cx="5011737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87440" imgH="672840" progId="Equation.DSMT4">
                  <p:embed/>
                </p:oleObj>
              </mc:Choice>
              <mc:Fallback>
                <p:oleObj name="Equation" r:id="rId2" imgW="3187440" imgH="672840" progId="Equation.DSMT4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2A25DDA2-C7A5-48A6-8037-4BFC1CA910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64263" y="932260"/>
                        <a:ext cx="5011737" cy="1058862"/>
                      </a:xfrm>
                      <a:prstGeom prst="rect">
                        <a:avLst/>
                      </a:prstGeom>
                      <a:solidFill>
                        <a:srgbClr val="11682E">
                          <a:alpha val="25000"/>
                        </a:srgb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41823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5432" y="987570"/>
            <a:ext cx="9145016" cy="571504"/>
          </a:xfrm>
        </p:spPr>
        <p:txBody>
          <a:bodyPr/>
          <a:lstStyle/>
          <a:p>
            <a:r>
              <a:rPr lang="de-CH" dirty="0" err="1"/>
              <a:t>Estimators</a:t>
            </a:r>
            <a:r>
              <a:rPr lang="de-CH" dirty="0"/>
              <a:t> | 1 </a:t>
            </a:r>
            <a:r>
              <a:rPr lang="de-CH" sz="2000" dirty="0"/>
              <a:t>(</a:t>
            </a:r>
            <a:r>
              <a:rPr lang="de-CH" sz="2000" dirty="0" err="1">
                <a:sym typeface="Wingdings" panose="05000000000000000000" pitchFamily="2" charset="2"/>
              </a:rPr>
              <a:t>see</a:t>
            </a:r>
            <a:r>
              <a:rPr lang="de-CH" sz="2000" dirty="0">
                <a:sym typeface="Wingdings" panose="05000000000000000000" pitchFamily="2" charset="2"/>
              </a:rPr>
              <a:t> </a:t>
            </a:r>
            <a:r>
              <a:rPr lang="en-GB" sz="2000" dirty="0"/>
              <a:t>Knaus, Lechner, Strittmatter, ’21)</a:t>
            </a:r>
            <a:endParaRPr lang="de-CH" sz="2000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5432" y="1737290"/>
            <a:ext cx="10513168" cy="428628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Generic approaches (à la Knaus, Lechner, Strittmatter, 2021)</a:t>
            </a:r>
          </a:p>
          <a:p>
            <a:pPr lvl="1"/>
            <a:r>
              <a:rPr lang="en-GB" dirty="0"/>
              <a:t>Modify outcome &amp; use standard ML (Section 4)</a:t>
            </a:r>
          </a:p>
          <a:p>
            <a:pPr lvl="3"/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: Signorovitch (2007), PhD thesis Harvard</a:t>
            </a:r>
          </a:p>
          <a:p>
            <a:pPr lvl="1"/>
            <a:r>
              <a:rPr lang="en-GB" dirty="0"/>
              <a:t>Modify covariates &amp; use standard ML (Section 4)</a:t>
            </a:r>
          </a:p>
          <a:p>
            <a:pPr lvl="3"/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: Tian, Alizadeh, Gentles, Tibshirani (2014, JASA)</a:t>
            </a:r>
          </a:p>
          <a:p>
            <a:pPr lvl="1"/>
            <a:r>
              <a:rPr lang="en-GB" dirty="0"/>
              <a:t>Modify ML algorithms directly</a:t>
            </a:r>
          </a:p>
          <a:p>
            <a:pPr lvl="2"/>
            <a:r>
              <a:rPr lang="en-GB" dirty="0"/>
              <a:t>CART </a:t>
            </a:r>
            <a:r>
              <a:rPr lang="en-GB" dirty="0">
                <a:sym typeface="Wingdings" panose="05000000000000000000" pitchFamily="2" charset="2"/>
              </a:rPr>
              <a:t> Causal Trees</a:t>
            </a:r>
          </a:p>
          <a:p>
            <a:pPr marL="825850" lvl="3" indent="-342900"/>
            <a:r>
              <a:rPr lang="en-GB" dirty="0"/>
              <a:t>Su, Tsai, Wang, Nickerson, Li (2009, </a:t>
            </a:r>
            <a:r>
              <a:rPr lang="en-US" i="1" dirty="0"/>
              <a:t>Journal of Machine Learning Research</a:t>
            </a:r>
            <a:r>
              <a:rPr lang="en-GB" dirty="0"/>
              <a:t>)</a:t>
            </a:r>
          </a:p>
          <a:p>
            <a:pPr marL="825850" lvl="3" indent="-342900"/>
            <a:r>
              <a:rPr lang="en-GB" dirty="0"/>
              <a:t>Athey &amp; Imbens (2016, </a:t>
            </a:r>
            <a:r>
              <a:rPr lang="en-GB" i="1" dirty="0"/>
              <a:t>PNAS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Random Forests </a:t>
            </a:r>
            <a:r>
              <a:rPr lang="en-GB" dirty="0">
                <a:sym typeface="Wingdings" panose="05000000000000000000" pitchFamily="2" charset="2"/>
              </a:rPr>
              <a:t> Causal Forests </a:t>
            </a:r>
            <a:r>
              <a:rPr lang="en-GB" dirty="0"/>
              <a:t>(Section 3)</a:t>
            </a:r>
            <a:endParaRPr lang="en-GB" dirty="0">
              <a:sym typeface="Wingdings" panose="05000000000000000000" pitchFamily="2" charset="2"/>
            </a:endParaRPr>
          </a:p>
          <a:p>
            <a:pPr marL="825850" lvl="3" indent="-342900"/>
            <a:r>
              <a:rPr lang="en-GB" dirty="0"/>
              <a:t>Introduced by Wager &amp; Athey (2018, </a:t>
            </a:r>
            <a:r>
              <a:rPr lang="en-GB" i="1" dirty="0"/>
              <a:t>JASA</a:t>
            </a:r>
            <a:r>
              <a:rPr lang="en-GB" dirty="0"/>
              <a:t>); </a:t>
            </a:r>
          </a:p>
          <a:p>
            <a:pPr marL="825850" lvl="3" indent="-342900"/>
            <a:r>
              <a:rPr lang="en-GB" b="1" dirty="0"/>
              <a:t>M</a:t>
            </a:r>
            <a:r>
              <a:rPr lang="en-GB" dirty="0"/>
              <a:t>odified </a:t>
            </a:r>
            <a:r>
              <a:rPr lang="en-GB" b="1" dirty="0"/>
              <a:t>C</a:t>
            </a:r>
            <a:r>
              <a:rPr lang="en-GB" dirty="0"/>
              <a:t>ausal </a:t>
            </a:r>
            <a:r>
              <a:rPr lang="en-GB" b="1" dirty="0"/>
              <a:t>F</a:t>
            </a:r>
            <a:r>
              <a:rPr lang="en-GB" dirty="0"/>
              <a:t>orest: Lechner (2018), Lechner, Mareckova (2024) for theoretical guarantees</a:t>
            </a:r>
          </a:p>
          <a:p>
            <a:pPr lvl="1"/>
            <a:r>
              <a:rPr lang="en-GB" dirty="0"/>
              <a:t>Combine specific moment conditions &amp; ML</a:t>
            </a:r>
          </a:p>
          <a:p>
            <a:pPr lvl="2"/>
            <a:r>
              <a:rPr lang="en-GB" b="1" dirty="0"/>
              <a:t>D</a:t>
            </a:r>
            <a:r>
              <a:rPr lang="en-GB" dirty="0"/>
              <a:t>ouble/debiased </a:t>
            </a:r>
            <a:r>
              <a:rPr lang="en-GB" b="1" dirty="0"/>
              <a:t>M</a:t>
            </a:r>
            <a:r>
              <a:rPr lang="en-GB" dirty="0"/>
              <a:t>achine </a:t>
            </a:r>
            <a:r>
              <a:rPr lang="en-GB" b="1" dirty="0"/>
              <a:t>L</a:t>
            </a:r>
            <a:r>
              <a:rPr lang="en-GB" dirty="0"/>
              <a:t>earning:  Chernozhukov, Chetverikov, Demirer, Duflo, Hansen, Newey, Robins (2018, </a:t>
            </a:r>
            <a:r>
              <a:rPr lang="en-GB" i="1" dirty="0"/>
              <a:t>Econometrics Journal</a:t>
            </a:r>
            <a:r>
              <a:rPr lang="en-GB" dirty="0"/>
              <a:t>) (Section 2)</a:t>
            </a:r>
          </a:p>
          <a:p>
            <a:pPr lvl="2"/>
            <a:r>
              <a:rPr lang="en-GB" b="1" dirty="0"/>
              <a:t>G</a:t>
            </a:r>
            <a:r>
              <a:rPr lang="en-GB" dirty="0"/>
              <a:t>eneralized </a:t>
            </a:r>
            <a:r>
              <a:rPr lang="en-GB" b="1" dirty="0"/>
              <a:t>R</a:t>
            </a:r>
            <a:r>
              <a:rPr lang="en-GB" dirty="0"/>
              <a:t>andom </a:t>
            </a:r>
            <a:r>
              <a:rPr lang="en-GB" b="1" dirty="0"/>
              <a:t>F</a:t>
            </a:r>
            <a:r>
              <a:rPr lang="en-GB" dirty="0"/>
              <a:t>orests: Athey, Tibshirani, Wager (2019, </a:t>
            </a:r>
            <a:r>
              <a:rPr lang="en-GB" i="1" dirty="0"/>
              <a:t>Annals of Statistics</a:t>
            </a:r>
            <a:r>
              <a:rPr lang="en-GB" dirty="0"/>
              <a:t>) (Section 3)</a:t>
            </a:r>
          </a:p>
          <a:p>
            <a:pPr lvl="2"/>
            <a:endParaRPr lang="en-GB" dirty="0"/>
          </a:p>
          <a:p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5A85F4-2DAC-4A23-8A91-CC03ECB8A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120" y="0"/>
            <a:ext cx="3832196" cy="163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149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D59A58-BC56-46ED-8FE0-D5497FF40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077485" cy="571504"/>
          </a:xfrm>
        </p:spPr>
        <p:txBody>
          <a:bodyPr/>
          <a:lstStyle/>
          <a:p>
            <a:r>
              <a:rPr lang="en-GB" dirty="0"/>
              <a:t>General approaches to effect estimation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53118F-614D-4398-BBC7-65C6F0ABB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737290"/>
            <a:ext cx="10501808" cy="4286280"/>
          </a:xfrm>
        </p:spPr>
        <p:txBody>
          <a:bodyPr>
            <a:normAutofit/>
          </a:bodyPr>
          <a:lstStyle/>
          <a:p>
            <a:r>
              <a:rPr lang="en-GB" dirty="0"/>
              <a:t>Parameter specific estimation methods</a:t>
            </a:r>
          </a:p>
          <a:p>
            <a:pPr lvl="1"/>
            <a:r>
              <a:rPr lang="en-GB" dirty="0"/>
              <a:t>Use ‘best’ method for each aggregation level (levels of granularity)</a:t>
            </a:r>
          </a:p>
          <a:p>
            <a:pPr lvl="2"/>
            <a:r>
              <a:rPr lang="en-GB" dirty="0">
                <a:solidFill>
                  <a:srgbClr val="11682E"/>
                </a:solidFill>
              </a:rPr>
              <a:t>May work better for specific aggregation levels</a:t>
            </a:r>
          </a:p>
          <a:p>
            <a:pPr lvl="2"/>
            <a:r>
              <a:rPr lang="en-GB" dirty="0">
                <a:solidFill>
                  <a:srgbClr val="FF0000"/>
                </a:solidFill>
              </a:rPr>
              <a:t>Difficult to understand &amp; monitor performance of different estimators </a:t>
            </a:r>
          </a:p>
          <a:p>
            <a:pPr lvl="3"/>
            <a:r>
              <a:rPr lang="en-GB" dirty="0">
                <a:solidFill>
                  <a:srgbClr val="FF0000"/>
                </a:solidFill>
              </a:rPr>
              <a:t>Many tuning parameters, …</a:t>
            </a:r>
          </a:p>
          <a:p>
            <a:pPr lvl="2"/>
            <a:r>
              <a:rPr lang="en-GB" dirty="0">
                <a:solidFill>
                  <a:srgbClr val="FF0000"/>
                </a:solidFill>
              </a:rPr>
              <a:t>Internal consistency not guaranteed: Aggregates of heterogeneous effects may differ from average effects</a:t>
            </a:r>
          </a:p>
          <a:p>
            <a:r>
              <a:rPr lang="en-GB" dirty="0"/>
              <a:t>Comprehensive Causal Machine Learning (CCML)</a:t>
            </a:r>
          </a:p>
          <a:p>
            <a:pPr lvl="1"/>
            <a:r>
              <a:rPr lang="en-GB" dirty="0"/>
              <a:t>Unified approach for estimating of all parameters of interest </a:t>
            </a:r>
          </a:p>
          <a:p>
            <a:pPr lvl="1"/>
            <a:r>
              <a:rPr lang="en-GB" dirty="0"/>
              <a:t>CCML estimators for different effects share important components (estimated by machine learning)</a:t>
            </a:r>
          </a:p>
          <a:p>
            <a:pPr lvl="2"/>
            <a:endParaRPr lang="en-GB" dirty="0"/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97695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b="1" i="1" dirty="0">
                <a:solidFill>
                  <a:srgbClr val="11682E"/>
                </a:solidFill>
              </a:rPr>
              <a:t>Comprehensive</a:t>
            </a:r>
            <a:r>
              <a:rPr lang="en-GB" dirty="0"/>
              <a:t> </a:t>
            </a:r>
            <a:r>
              <a:rPr lang="en-GB" b="1" dirty="0"/>
              <a:t>C</a:t>
            </a:r>
            <a:r>
              <a:rPr lang="en-GB" dirty="0"/>
              <a:t>ausal </a:t>
            </a:r>
            <a:r>
              <a:rPr lang="en-GB" b="1" dirty="0"/>
              <a:t>M</a:t>
            </a:r>
            <a:r>
              <a:rPr lang="en-GB" dirty="0"/>
              <a:t>achine </a:t>
            </a:r>
            <a:r>
              <a:rPr lang="en-GB" b="1" dirty="0"/>
              <a:t>L</a:t>
            </a:r>
            <a:r>
              <a:rPr lang="en-GB" dirty="0"/>
              <a:t>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809298"/>
            <a:ext cx="6617062" cy="3926240"/>
          </a:xfrm>
        </p:spPr>
        <p:txBody>
          <a:bodyPr>
            <a:normAutofit/>
          </a:bodyPr>
          <a:lstStyle/>
          <a:p>
            <a:r>
              <a:rPr lang="en-GB" b="1" dirty="0"/>
              <a:t>D</a:t>
            </a:r>
            <a:r>
              <a:rPr lang="en-GB" dirty="0"/>
              <a:t>ouble/debiased </a:t>
            </a:r>
            <a:r>
              <a:rPr lang="en-GB" b="1" dirty="0"/>
              <a:t>M</a:t>
            </a:r>
            <a:r>
              <a:rPr lang="en-GB" dirty="0"/>
              <a:t>achine </a:t>
            </a:r>
            <a:r>
              <a:rPr lang="en-GB" b="1" dirty="0"/>
              <a:t>L</a:t>
            </a:r>
            <a:r>
              <a:rPr lang="en-GB" dirty="0"/>
              <a:t>earning</a:t>
            </a:r>
          </a:p>
          <a:p>
            <a:pPr lvl="1"/>
            <a:r>
              <a:rPr lang="en-GB" dirty="0"/>
              <a:t>Common element: </a:t>
            </a:r>
            <a:r>
              <a:rPr lang="en-GB" b="1" dirty="0"/>
              <a:t>D</a:t>
            </a:r>
            <a:r>
              <a:rPr lang="en-GB" dirty="0"/>
              <a:t>oubly </a:t>
            </a:r>
            <a:r>
              <a:rPr lang="en-GB" b="1" dirty="0"/>
              <a:t>R</a:t>
            </a:r>
            <a:r>
              <a:rPr lang="en-GB" dirty="0"/>
              <a:t>obust </a:t>
            </a:r>
            <a:r>
              <a:rPr lang="en-GB" b="1" dirty="0"/>
              <a:t>S</a:t>
            </a:r>
            <a:r>
              <a:rPr lang="en-GB" dirty="0"/>
              <a:t>core</a:t>
            </a:r>
          </a:p>
          <a:p>
            <a:r>
              <a:rPr lang="en-GB" b="1" dirty="0"/>
              <a:t>G</a:t>
            </a:r>
            <a:r>
              <a:rPr lang="en-GB" dirty="0"/>
              <a:t>eneralized </a:t>
            </a:r>
            <a:r>
              <a:rPr lang="en-GB" b="1" dirty="0"/>
              <a:t>R</a:t>
            </a:r>
            <a:r>
              <a:rPr lang="en-GB" dirty="0"/>
              <a:t>andom </a:t>
            </a:r>
            <a:r>
              <a:rPr lang="en-GB" b="1" dirty="0"/>
              <a:t>F</a:t>
            </a:r>
            <a:r>
              <a:rPr lang="en-GB" dirty="0"/>
              <a:t>orest</a:t>
            </a:r>
          </a:p>
          <a:p>
            <a:pPr lvl="1"/>
            <a:r>
              <a:rPr lang="en-GB" dirty="0"/>
              <a:t>Common element: Generalized Random Forest structure</a:t>
            </a:r>
          </a:p>
          <a:p>
            <a:r>
              <a:rPr lang="en-GB" b="1" dirty="0"/>
              <a:t>M</a:t>
            </a:r>
            <a:r>
              <a:rPr lang="en-GB" dirty="0"/>
              <a:t>odified </a:t>
            </a:r>
            <a:r>
              <a:rPr lang="en-GB" b="1" dirty="0"/>
              <a:t>C</a:t>
            </a:r>
            <a:r>
              <a:rPr lang="en-GB" dirty="0"/>
              <a:t>ausal </a:t>
            </a:r>
            <a:r>
              <a:rPr lang="en-GB" b="1" dirty="0"/>
              <a:t>F</a:t>
            </a:r>
            <a:r>
              <a:rPr lang="en-GB" dirty="0"/>
              <a:t>orest</a:t>
            </a:r>
          </a:p>
          <a:p>
            <a:pPr lvl="1"/>
            <a:r>
              <a:rPr lang="en-GB" dirty="0"/>
              <a:t>Common element: Causal Forest</a:t>
            </a:r>
          </a:p>
          <a:p>
            <a:pPr lvl="1"/>
            <a:r>
              <a:rPr lang="en-GB" dirty="0"/>
              <a:t>Aggregate effects obtained by aggregation of finer-grained effects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1973C9-CAA0-5701-F928-C7B2D94B5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862" y="1766000"/>
            <a:ext cx="4012762" cy="1809298"/>
          </a:xfrm>
          <a:prstGeom prst="rect">
            <a:avLst/>
          </a:prstGeom>
        </p:spPr>
      </p:pic>
      <p:pic>
        <p:nvPicPr>
          <p:cNvPr id="5" name="Inhaltsplatzhalter 10">
            <a:extLst>
              <a:ext uri="{FF2B5EF4-FFF2-40B4-BE49-F238E27FC236}">
                <a16:creationId xmlns:a16="http://schemas.microsoft.com/office/drawing/2014/main" id="{BFBE19A9-8DAF-EC0F-11B9-E3E798607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862" y="3621062"/>
            <a:ext cx="3979771" cy="1034356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B3ECFBB-E1A9-1784-D687-911DBA92B8A2}"/>
              </a:ext>
            </a:extLst>
          </p:cNvPr>
          <p:cNvGrpSpPr/>
          <p:nvPr/>
        </p:nvGrpSpPr>
        <p:grpSpPr>
          <a:xfrm>
            <a:off x="7507270" y="4857228"/>
            <a:ext cx="3646232" cy="1401426"/>
            <a:chOff x="7265269" y="4873818"/>
            <a:chExt cx="3646232" cy="140142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0D8EA87-26C7-C7A4-8957-E97A8A794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5269" y="4873818"/>
              <a:ext cx="3547666" cy="1401426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C0F00263-CD32-5501-B1C3-3DDF94F58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08480" y="5991684"/>
              <a:ext cx="1003021" cy="280539"/>
            </a:xfrm>
            <a:prstGeom prst="rect">
              <a:avLst/>
            </a:prstGeom>
          </p:spPr>
        </p:pic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E897914F-E5B8-CA36-57CA-3FE0977B9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7597" y="27847"/>
            <a:ext cx="3968404" cy="1603236"/>
          </a:xfrm>
          <a:prstGeom prst="rect">
            <a:avLst/>
          </a:prstGeom>
          <a:ln w="69850">
            <a:solidFill>
              <a:srgbClr val="11682E"/>
            </a:solidFill>
          </a:ln>
        </p:spPr>
      </p:pic>
    </p:spTree>
    <p:extLst>
      <p:ext uri="{BB962C8B-B14F-4D97-AF65-F5344CB8AC3E}">
        <p14:creationId xmlns:p14="http://schemas.microsoft.com/office/powerpoint/2010/main" val="38885613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F214FEA-F1F2-435E-A7F7-D4098D1C5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792" y="1847106"/>
            <a:ext cx="275550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733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91902901-D9EF-46BC-9ECA-5F1590E9B9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728" y="-1144862"/>
            <a:ext cx="13014294" cy="976072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-245640" y="1883154"/>
            <a:ext cx="11843270" cy="396000"/>
          </a:xfrm>
          <a:solidFill>
            <a:schemeClr val="bg1">
              <a:lumMod val="95000"/>
              <a:alpha val="40000"/>
            </a:schemeClr>
          </a:solidFill>
        </p:spPr>
        <p:txBody>
          <a:bodyPr>
            <a:normAutofit lnSpcReduction="10000"/>
          </a:bodyPr>
          <a:lstStyle/>
          <a:p>
            <a:pPr marL="720000" indent="0">
              <a:lnSpc>
                <a:spcPct val="100000"/>
              </a:lnSpc>
              <a:spcAft>
                <a:spcPts val="1800"/>
              </a:spcAft>
            </a:pPr>
            <a:r>
              <a:rPr lang="en-GB" sz="2000" noProof="0" dirty="0">
                <a:solidFill>
                  <a:schemeClr val="tx1"/>
                </a:solidFill>
              </a:rPr>
              <a:t>1 </a:t>
            </a:r>
            <a:r>
              <a:rPr lang="en-GB" sz="2000" dirty="0">
                <a:solidFill>
                  <a:schemeClr val="tx1"/>
                </a:solidFill>
              </a:rPr>
              <a:t>| Introduction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-245640" y="2423488"/>
            <a:ext cx="11652801" cy="396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defPPr>
              <a:defRPr lang="de-DE"/>
            </a:defPPr>
            <a:lvl1pPr marL="720000" indent="0" defTabSz="91440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20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defTabSz="914400" eaLnBrk="1" latinLnBrk="0" hangingPunct="1">
              <a:spcBef>
                <a:spcPts val="200"/>
              </a:spcBef>
              <a:buFont typeface="Arial" pitchFamily="34" charset="0"/>
              <a:buChar char="–"/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defTabSz="914400" eaLnBrk="1" latinLnBrk="0" hangingPunct="1">
              <a:spcBef>
                <a:spcPts val="200"/>
              </a:spcBef>
              <a:buFont typeface="Symbol" pitchFamily="18" charset="2"/>
              <a:buChar char="-"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>
                <a:latin typeface="+mn-lt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>
                <a:latin typeface="+mn-lt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2 | Machine Learning vs Causal Machine Learning</a:t>
            </a:r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-245640" y="2991034"/>
            <a:ext cx="11652800" cy="396000"/>
          </a:xfrm>
          <a:prstGeom prst="rect">
            <a:avLst/>
          </a:prstGeom>
          <a:solidFill>
            <a:srgbClr val="11682E">
              <a:alpha val="40000"/>
            </a:srgb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/>
              <a:t>3 | Double Debiased Machine Learning</a:t>
            </a: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-245640" y="3527236"/>
            <a:ext cx="11843344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4 | Causal Trees &amp; Forests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402E88E-4ADD-474F-EAD7-1E46129EE9D0}"/>
              </a:ext>
            </a:extLst>
          </p:cNvPr>
          <p:cNvSpPr txBox="1">
            <a:spLocks/>
          </p:cNvSpPr>
          <p:nvPr/>
        </p:nvSpPr>
        <p:spPr>
          <a:xfrm>
            <a:off x="-245640" y="406343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5 | A comparison of Comprehensive Causal Machine Learners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3F46B544-9E6E-81C7-71A3-6BA1205F94A1}"/>
              </a:ext>
            </a:extLst>
          </p:cNvPr>
          <p:cNvSpPr txBox="1">
            <a:spLocks/>
          </p:cNvSpPr>
          <p:nvPr/>
        </p:nvSpPr>
        <p:spPr>
          <a:xfrm>
            <a:off x="-245640" y="4599640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6 | Optimal Policy &amp; Algorithmic Decision Making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FBFA3DE-B8D6-88D3-87BA-A00365987676}"/>
              </a:ext>
            </a:extLst>
          </p:cNvPr>
          <p:cNvSpPr txBox="1">
            <a:spLocks/>
          </p:cNvSpPr>
          <p:nvPr/>
        </p:nvSpPr>
        <p:spPr>
          <a:xfrm>
            <a:off x="-238400" y="517131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7 | Conclusions &amp; outlook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1382174-4BC4-F787-B3D7-B5CF08BEA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624" y="-25101"/>
            <a:ext cx="4194149" cy="57606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6FC7B43-CAB7-B00F-9E96-B39BCBEF8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114" y="0"/>
            <a:ext cx="707510" cy="16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7700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492920-5BCC-DDF3-E46C-9CF3CD725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D9026-0635-47AE-0E94-94C72D088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B99C92-2EA5-9040-56FE-085D3BCEC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552" y="-6719"/>
            <a:ext cx="7735923" cy="3488018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58F4EF5-DF3E-48C1-8FC8-82028D918E5D}"/>
              </a:ext>
            </a:extLst>
          </p:cNvPr>
          <p:cNvGrpSpPr/>
          <p:nvPr/>
        </p:nvGrpSpPr>
        <p:grpSpPr>
          <a:xfrm>
            <a:off x="6092056" y="3744761"/>
            <a:ext cx="4982224" cy="2541739"/>
            <a:chOff x="6580902" y="4153906"/>
            <a:chExt cx="4568572" cy="2121900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1E349165-6F0C-4FFA-BF7B-1A6A2539F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0902" y="4492460"/>
              <a:ext cx="4568572" cy="1783346"/>
            </a:xfrm>
            <a:prstGeom prst="rect">
              <a:avLst/>
            </a:prstGeom>
            <a:ln>
              <a:solidFill>
                <a:srgbClr val="11682E"/>
              </a:solidFill>
            </a:ln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5947DCC4-50FD-4DF0-B552-F77EC6689017}"/>
                </a:ext>
              </a:extLst>
            </p:cNvPr>
            <p:cNvSpPr txBox="1"/>
            <p:nvPr/>
          </p:nvSpPr>
          <p:spPr>
            <a:xfrm>
              <a:off x="7936665" y="4153906"/>
              <a:ext cx="2282997" cy="338554"/>
            </a:xfrm>
            <a:prstGeom prst="rect">
              <a:avLst/>
            </a:prstGeom>
            <a:noFill/>
            <a:ln>
              <a:solidFill>
                <a:srgbClr val="11682E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Nice </a:t>
              </a:r>
              <a:r>
                <a:rPr lang="de-DE" b="1" dirty="0" err="1"/>
                <a:t>technical</a:t>
              </a:r>
              <a:r>
                <a:rPr lang="de-DE" b="1" dirty="0"/>
                <a:t> </a:t>
              </a:r>
              <a:r>
                <a:rPr lang="de-DE" b="1" dirty="0" err="1"/>
                <a:t>survey</a:t>
              </a:r>
              <a:endParaRPr lang="de-CH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68639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The workshop series |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4 online workshops</a:t>
            </a:r>
          </a:p>
          <a:p>
            <a:pPr lvl="1"/>
            <a:r>
              <a:rPr lang="en-GB" dirty="0"/>
              <a:t>August 27, 14</a:t>
            </a:r>
            <a:r>
              <a:rPr lang="en-GB" baseline="30000" dirty="0"/>
              <a:t>30</a:t>
            </a:r>
            <a:r>
              <a:rPr lang="en-GB" dirty="0"/>
              <a:t>-16</a:t>
            </a:r>
            <a:r>
              <a:rPr lang="en-GB" baseline="30000" dirty="0"/>
              <a:t>30</a:t>
            </a:r>
            <a:r>
              <a:rPr lang="en-GB" dirty="0"/>
              <a:t>: Correlation &amp; causation</a:t>
            </a:r>
          </a:p>
          <a:p>
            <a:pPr lvl="1"/>
            <a:r>
              <a:rPr lang="en-GB" dirty="0"/>
              <a:t>September 3, 14</a:t>
            </a:r>
            <a:r>
              <a:rPr lang="en-GB" baseline="30000" dirty="0"/>
              <a:t>30</a:t>
            </a:r>
            <a:r>
              <a:rPr lang="en-GB" dirty="0"/>
              <a:t>-16</a:t>
            </a:r>
            <a:r>
              <a:rPr lang="en-GB" baseline="30000" dirty="0"/>
              <a:t>30 </a:t>
            </a:r>
            <a:r>
              <a:rPr lang="en-GB" dirty="0"/>
              <a:t>: Available identification strategies &amp; classical estimation</a:t>
            </a:r>
          </a:p>
          <a:p>
            <a:pPr lvl="1"/>
            <a:r>
              <a:rPr lang="en-GB" dirty="0"/>
              <a:t>September 10, 14</a:t>
            </a:r>
            <a:r>
              <a:rPr lang="en-GB" baseline="30000" dirty="0"/>
              <a:t>30</a:t>
            </a:r>
            <a:r>
              <a:rPr lang="en-GB" dirty="0"/>
              <a:t>-16</a:t>
            </a:r>
            <a:r>
              <a:rPr lang="en-GB" baseline="30000" dirty="0"/>
              <a:t>30 </a:t>
            </a:r>
            <a:r>
              <a:rPr lang="en-GB" dirty="0"/>
              <a:t>: Machine Learning</a:t>
            </a:r>
          </a:p>
          <a:p>
            <a:pPr lvl="1"/>
            <a:r>
              <a:rPr lang="en-GB" dirty="0"/>
              <a:t>September 11, 14</a:t>
            </a:r>
            <a:r>
              <a:rPr lang="en-GB" baseline="30000" dirty="0"/>
              <a:t>30</a:t>
            </a:r>
            <a:r>
              <a:rPr lang="en-GB" dirty="0"/>
              <a:t>-15</a:t>
            </a:r>
            <a:r>
              <a:rPr lang="en-GB" baseline="30000" dirty="0"/>
              <a:t>30 </a:t>
            </a:r>
            <a:r>
              <a:rPr lang="en-GB" dirty="0"/>
              <a:t>: The data for the Astana workshop &amp; useful descriptive statistics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93D440-D6A1-49B3-0474-168971408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232" y="27608"/>
            <a:ext cx="2787716" cy="96178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D8FFEC-8901-431D-81CA-462CBA8BF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2</a:t>
            </a:fld>
            <a:endParaRPr lang="de-CH" dirty="0"/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0745BCC6-2477-88D9-B5E4-ABEBFBA0B3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0093010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D59A58-BC56-46ED-8FE0-D5497FF4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Comprehensive methodologies | 1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53118F-614D-4398-BBC7-65C6F0ABB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737290"/>
            <a:ext cx="10501808" cy="4549210"/>
          </a:xfrm>
        </p:spPr>
        <p:txBody>
          <a:bodyPr>
            <a:normAutofit/>
          </a:bodyPr>
          <a:lstStyle/>
          <a:p>
            <a:r>
              <a:rPr lang="en-GB" dirty="0"/>
              <a:t>Double / debiased machine learning (DML): Theory</a:t>
            </a:r>
          </a:p>
          <a:p>
            <a:pPr lvl="1"/>
            <a:r>
              <a:rPr lang="en-GB" dirty="0"/>
              <a:t>Main idea</a:t>
            </a:r>
          </a:p>
          <a:p>
            <a:pPr lvl="2"/>
            <a:r>
              <a:rPr lang="en-GB" dirty="0"/>
              <a:t>Use specific moment condition that fulfils </a:t>
            </a:r>
            <a:r>
              <a:rPr lang="en-GB" b="1" dirty="0"/>
              <a:t>N</a:t>
            </a:r>
            <a:r>
              <a:rPr lang="en-GB" dirty="0"/>
              <a:t>eyman </a:t>
            </a:r>
            <a:r>
              <a:rPr lang="en-GB" b="1" dirty="0"/>
              <a:t>O</a:t>
            </a:r>
            <a:r>
              <a:rPr lang="en-GB" dirty="0"/>
              <a:t>rthogonality </a:t>
            </a:r>
            <a:r>
              <a:rPr lang="en-GB" b="1" dirty="0"/>
              <a:t>C</a:t>
            </a:r>
            <a:r>
              <a:rPr lang="en-GB" dirty="0"/>
              <a:t>ondition</a:t>
            </a:r>
          </a:p>
          <a:p>
            <a:pPr lvl="3"/>
            <a:r>
              <a:rPr lang="en-GB" b="1" dirty="0"/>
              <a:t>Here</a:t>
            </a:r>
            <a:r>
              <a:rPr lang="en-GB" dirty="0"/>
              <a:t>: Dependence of moment condition on propensity score (</a:t>
            </a:r>
            <a:r>
              <a:rPr lang="en-GB" i="1" dirty="0"/>
              <a:t>P(D=1|X=x) &amp;</a:t>
            </a:r>
            <a:r>
              <a:rPr lang="en-GB" dirty="0"/>
              <a:t> outcome equations (</a:t>
            </a:r>
            <a:r>
              <a:rPr lang="en-GB" i="1" dirty="0"/>
              <a:t>EY|X=x, D=d)</a:t>
            </a:r>
            <a:r>
              <a:rPr lang="en-GB" dirty="0"/>
              <a:t>) is such that small errors in those (</a:t>
            </a:r>
            <a:r>
              <a:rPr lang="en-GB" i="1" dirty="0"/>
              <a:t>nuisance</a:t>
            </a:r>
            <a:r>
              <a:rPr lang="en-GB" dirty="0"/>
              <a:t>) functions do not affect distribution of estimator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1</a:t>
            </a:r>
            <a:r>
              <a:rPr lang="en-GB" baseline="30000" dirty="0">
                <a:sym typeface="Wingdings" panose="05000000000000000000" pitchFamily="2" charset="2"/>
              </a:rPr>
              <a:t>st</a:t>
            </a:r>
            <a:r>
              <a:rPr lang="en-GB" dirty="0">
                <a:sym typeface="Wingdings" panose="05000000000000000000" pitchFamily="2" charset="2"/>
              </a:rPr>
              <a:t> step: Use ML to estimate nuisance functions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2</a:t>
            </a:r>
            <a:r>
              <a:rPr lang="en-GB" baseline="30000" dirty="0">
                <a:sym typeface="Wingdings" panose="05000000000000000000" pitchFamily="2" charset="2"/>
              </a:rPr>
              <a:t>nd</a:t>
            </a:r>
            <a:r>
              <a:rPr lang="en-GB" dirty="0">
                <a:sym typeface="Wingdings" panose="05000000000000000000" pitchFamily="2" charset="2"/>
              </a:rPr>
              <a:t> step: Solve moment conditions given estimated nuisance functions (X-fitting)</a:t>
            </a:r>
          </a:p>
          <a:p>
            <a:pPr lvl="1"/>
            <a:r>
              <a:rPr lang="en-GB" dirty="0"/>
              <a:t>This principle is applicable to many estimation problems</a:t>
            </a:r>
          </a:p>
          <a:p>
            <a:pPr lvl="1"/>
            <a:r>
              <a:rPr lang="en-GB" dirty="0"/>
              <a:t>It is related to </a:t>
            </a:r>
            <a:r>
              <a:rPr lang="en-GB" i="1" dirty="0"/>
              <a:t>Double Robustness </a:t>
            </a:r>
            <a:r>
              <a:rPr lang="en-GB" dirty="0"/>
              <a:t>(in treatment effect estimation)</a:t>
            </a:r>
          </a:p>
          <a:p>
            <a:pPr lvl="2"/>
            <a:r>
              <a:rPr lang="en-GB" dirty="0"/>
              <a:t>DR in parametrics: OK if propensity score </a:t>
            </a:r>
            <a:r>
              <a:rPr lang="en-GB" i="1" dirty="0"/>
              <a:t>or</a:t>
            </a:r>
            <a:r>
              <a:rPr lang="en-GB" dirty="0"/>
              <a:t> outcome equations are misspecified</a:t>
            </a:r>
          </a:p>
          <a:p>
            <a:pPr lvl="2"/>
            <a:r>
              <a:rPr lang="en-GB" dirty="0"/>
              <a:t>DR in CML: OK if propensity score &amp; outcome equations are approximated with small enough errors</a:t>
            </a:r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BD6594-EF58-4D72-B55F-925662AC2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274" y="0"/>
            <a:ext cx="4575726" cy="206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91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alternative modelling approach | Notation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Common in this literature to use (slightly) more structure</a:t>
            </a:r>
          </a:p>
          <a:p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Assumption very similar to CIA as defined before</a:t>
            </a:r>
          </a:p>
          <a:p>
            <a:r>
              <a:rPr lang="en-GB" dirty="0"/>
              <a:t>Without putting additional structure on </a:t>
            </a:r>
            <a:r>
              <a:rPr lang="en-GB" i="1" dirty="0"/>
              <a:t>m(X)</a:t>
            </a:r>
            <a:r>
              <a:rPr lang="en-GB" dirty="0"/>
              <a:t> &amp; </a:t>
            </a:r>
            <a:r>
              <a:rPr lang="en-GB" i="1" dirty="0"/>
              <a:t>g(D,X)</a:t>
            </a:r>
            <a:r>
              <a:rPr lang="en-GB" dirty="0"/>
              <a:t>, the model is very general (&amp; allows for almost general heterogeneity) </a:t>
            </a:r>
          </a:p>
          <a:p>
            <a:endParaRPr lang="en-GB" dirty="0"/>
          </a:p>
          <a:p>
            <a:endParaRPr lang="en-GB" dirty="0"/>
          </a:p>
          <a:p>
            <a:pPr marL="0" lvl="1" indent="0">
              <a:buNone/>
            </a:pPr>
            <a:endParaRPr lang="en-GB" dirty="0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236944"/>
              </p:ext>
            </p:extLst>
          </p:nvPr>
        </p:nvGraphicFramePr>
        <p:xfrm>
          <a:off x="3187480" y="2555746"/>
          <a:ext cx="4632768" cy="731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95480" imgH="457200" progId="Equation.DSMT4">
                  <p:embed/>
                </p:oleObj>
              </mc:Choice>
              <mc:Fallback>
                <p:oleObj name="Equation" r:id="rId2" imgW="2895480" imgH="457200" progId="Equation.DSMT4">
                  <p:embed/>
                  <p:pic>
                    <p:nvPicPr>
                      <p:cNvPr id="4" name="Objek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87480" y="2555746"/>
                        <a:ext cx="4632768" cy="731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2065297"/>
              </p:ext>
            </p:extLst>
          </p:nvPr>
        </p:nvGraphicFramePr>
        <p:xfrm>
          <a:off x="1790700" y="5138738"/>
          <a:ext cx="69913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368600" imgH="507960" progId="Equation.DSMT4">
                  <p:embed/>
                </p:oleObj>
              </mc:Choice>
              <mc:Fallback>
                <p:oleObj name="Equation" r:id="rId4" imgW="4368600" imgH="507960" progId="Equation.DSMT4">
                  <p:embed/>
                  <p:pic>
                    <p:nvPicPr>
                      <p:cNvPr id="5" name="Objek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0700" y="5138738"/>
                        <a:ext cx="699135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67892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8800" y="987570"/>
            <a:ext cx="9133656" cy="571504"/>
          </a:xfrm>
        </p:spPr>
        <p:txBody>
          <a:bodyPr/>
          <a:lstStyle/>
          <a:p>
            <a:r>
              <a:rPr lang="en-GB" dirty="0"/>
              <a:t>Double machine learning for treatment effects | 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Basic idea</a:t>
            </a:r>
          </a:p>
          <a:p>
            <a:pPr lvl="1"/>
            <a:r>
              <a:rPr lang="en-GB" dirty="0"/>
              <a:t>Step1 : Estimate unknown functions </a:t>
            </a:r>
            <a:r>
              <a:rPr lang="en-GB" i="1" dirty="0"/>
              <a:t>g</a:t>
            </a:r>
            <a:r>
              <a:rPr lang="en-GB" i="1" baseline="-25000" dirty="0"/>
              <a:t>0</a:t>
            </a:r>
            <a:r>
              <a:rPr lang="en-GB" i="1" dirty="0"/>
              <a:t>(.)</a:t>
            </a:r>
            <a:r>
              <a:rPr lang="en-GB" dirty="0"/>
              <a:t> </a:t>
            </a:r>
            <a:r>
              <a:rPr lang="en-GB" b="1" u="sng" dirty="0"/>
              <a:t>&amp;</a:t>
            </a:r>
            <a:r>
              <a:rPr lang="en-GB" dirty="0"/>
              <a:t> </a:t>
            </a:r>
            <a:r>
              <a:rPr lang="en-GB" i="1" dirty="0"/>
              <a:t>m</a:t>
            </a:r>
            <a:r>
              <a:rPr lang="en-GB" i="1" baseline="-25000" dirty="0"/>
              <a:t>0</a:t>
            </a:r>
            <a:r>
              <a:rPr lang="en-GB" i="1" dirty="0"/>
              <a:t>(.)</a:t>
            </a:r>
            <a:r>
              <a:rPr lang="en-GB" dirty="0"/>
              <a:t> by standard predictive ML</a:t>
            </a:r>
          </a:p>
          <a:p>
            <a:pPr lvl="1"/>
            <a:r>
              <a:rPr lang="en-GB" dirty="0"/>
              <a:t>Combine these estimates so that the estimator for the treatment effect has good properties</a:t>
            </a:r>
          </a:p>
          <a:p>
            <a:pPr lvl="2"/>
            <a:r>
              <a:rPr lang="en-GB" dirty="0"/>
              <a:t>Based on moment conditions that fulfil the </a:t>
            </a:r>
            <a:r>
              <a:rPr lang="en-GB" i="1" dirty="0"/>
              <a:t>Neyman orthogonality condition</a:t>
            </a:r>
          </a:p>
          <a:p>
            <a:pPr lvl="3"/>
            <a:r>
              <a:rPr lang="en-GB" i="1" dirty="0"/>
              <a:t>W=(Y,D,X);</a:t>
            </a:r>
            <a:r>
              <a:rPr lang="en-GB" dirty="0"/>
              <a:t> </a:t>
            </a:r>
          </a:p>
          <a:p>
            <a:pPr lvl="3"/>
            <a:r>
              <a:rPr lang="en-GB" dirty="0"/>
              <a:t>Assume there is a </a:t>
            </a:r>
            <a:r>
              <a:rPr lang="en-GB" b="1" dirty="0"/>
              <a:t>low</a:t>
            </a:r>
            <a:r>
              <a:rPr lang="en-GB" dirty="0"/>
              <a:t>-dimensional vector of </a:t>
            </a:r>
            <a:r>
              <a:rPr lang="en-GB" i="1" dirty="0"/>
              <a:t>structural</a:t>
            </a:r>
            <a:r>
              <a:rPr lang="en-GB" dirty="0"/>
              <a:t> parameters </a:t>
            </a:r>
            <a:r>
              <a:rPr lang="el-GR" i="1" dirty="0"/>
              <a:t>θ</a:t>
            </a:r>
            <a:r>
              <a:rPr lang="de-CH" i="1" baseline="-25000" dirty="0"/>
              <a:t>0</a:t>
            </a:r>
            <a:endParaRPr lang="de-CH" dirty="0"/>
          </a:p>
          <a:p>
            <a:pPr lvl="3"/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el-GR" i="1" dirty="0"/>
              <a:t>η</a:t>
            </a:r>
            <a:r>
              <a:rPr lang="de-CH" i="1" baseline="-25000" dirty="0"/>
              <a:t>0 </a:t>
            </a:r>
            <a:r>
              <a:rPr lang="de-CH" dirty="0"/>
              <a:t>of </a:t>
            </a:r>
            <a:r>
              <a:rPr lang="de-CH" i="1" dirty="0" err="1"/>
              <a:t>nuisance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 </a:t>
            </a:r>
            <a:r>
              <a:rPr lang="de-CH" dirty="0" err="1"/>
              <a:t>may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b="1" dirty="0"/>
              <a:t>high</a:t>
            </a:r>
            <a:r>
              <a:rPr lang="de-CH" dirty="0"/>
              <a:t> dimensional</a:t>
            </a:r>
          </a:p>
          <a:p>
            <a:pPr lvl="3"/>
            <a:r>
              <a:rPr lang="en-GB" dirty="0"/>
              <a:t>Let </a:t>
            </a:r>
            <a:r>
              <a:rPr lang="el-GR" i="1" dirty="0"/>
              <a:t>ψ</a:t>
            </a:r>
            <a:r>
              <a:rPr lang="de-CH" i="1" dirty="0"/>
              <a:t>(W,</a:t>
            </a:r>
            <a:r>
              <a:rPr lang="el-GR" i="1" dirty="0"/>
              <a:t> θ</a:t>
            </a:r>
            <a:r>
              <a:rPr lang="de-CH" i="1" dirty="0"/>
              <a:t>,</a:t>
            </a:r>
            <a:r>
              <a:rPr lang="el-GR" i="1" dirty="0"/>
              <a:t> η</a:t>
            </a:r>
            <a:r>
              <a:rPr lang="de-CH" i="1" dirty="0"/>
              <a:t>) </a:t>
            </a:r>
            <a:r>
              <a:rPr lang="de-CH" dirty="0" err="1"/>
              <a:t>be</a:t>
            </a:r>
            <a:r>
              <a:rPr lang="de-CH" dirty="0"/>
              <a:t> a </a:t>
            </a:r>
            <a:r>
              <a:rPr lang="de-CH" dirty="0" err="1"/>
              <a:t>function</a:t>
            </a:r>
            <a:r>
              <a:rPr lang="de-CH" dirty="0"/>
              <a:t> </a:t>
            </a:r>
          </a:p>
          <a:p>
            <a:pPr lvl="3"/>
            <a:r>
              <a:rPr lang="de-CH" dirty="0"/>
              <a:t>Moment </a:t>
            </a:r>
            <a:r>
              <a:rPr lang="de-CH" dirty="0" err="1"/>
              <a:t>condition</a:t>
            </a:r>
            <a:r>
              <a:rPr lang="de-CH" dirty="0"/>
              <a:t>:</a:t>
            </a:r>
          </a:p>
          <a:p>
            <a:pPr lvl="3"/>
            <a:r>
              <a:rPr lang="de-CH" dirty="0"/>
              <a:t>Neyman </a:t>
            </a:r>
            <a:r>
              <a:rPr lang="de-CH" dirty="0" err="1"/>
              <a:t>orthogonality</a:t>
            </a:r>
            <a:r>
              <a:rPr lang="de-CH" dirty="0"/>
              <a:t> </a:t>
            </a:r>
            <a:r>
              <a:rPr lang="de-CH" dirty="0" err="1"/>
              <a:t>condition</a:t>
            </a:r>
            <a:r>
              <a:rPr lang="de-CH" dirty="0"/>
              <a:t> (NOC):</a:t>
            </a:r>
          </a:p>
          <a:p>
            <a:pPr marL="0" lvl="1" indent="0">
              <a:buNone/>
            </a:pPr>
            <a:endParaRPr lang="en-GB" dirty="0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914143"/>
              </p:ext>
            </p:extLst>
          </p:nvPr>
        </p:nvGraphicFramePr>
        <p:xfrm>
          <a:off x="4220080" y="0"/>
          <a:ext cx="6258735" cy="987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508280" imgH="711000" progId="Equation.DSMT4">
                  <p:embed/>
                </p:oleObj>
              </mc:Choice>
              <mc:Fallback>
                <p:oleObj name="Equation" r:id="rId3" imgW="4508280" imgH="711000" progId="Equation.DSMT4">
                  <p:embed/>
                  <p:pic>
                    <p:nvPicPr>
                      <p:cNvPr id="4" name="Objek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20080" y="0"/>
                        <a:ext cx="6258735" cy="987570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</a:gra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88425"/>
              </p:ext>
            </p:extLst>
          </p:nvPr>
        </p:nvGraphicFramePr>
        <p:xfrm>
          <a:off x="4939928" y="4959752"/>
          <a:ext cx="2018315" cy="678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34960" imgH="482400" progId="Equation.DSMT4">
                  <p:embed/>
                </p:oleObj>
              </mc:Choice>
              <mc:Fallback>
                <p:oleObj name="Equation" r:id="rId5" imgW="1434960" imgH="482400" progId="Equation.DSMT4">
                  <p:embed/>
                  <p:pic>
                    <p:nvPicPr>
                      <p:cNvPr id="6" name="Objek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39928" y="4959752"/>
                        <a:ext cx="2018315" cy="678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22669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8800" y="987570"/>
            <a:ext cx="9133656" cy="571504"/>
          </a:xfrm>
        </p:spPr>
        <p:txBody>
          <a:bodyPr/>
          <a:lstStyle/>
          <a:p>
            <a:r>
              <a:rPr lang="en-GB" dirty="0"/>
              <a:t>Double machine learning | 2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A </a:t>
            </a:r>
            <a:r>
              <a:rPr lang="en-GB" i="1" dirty="0"/>
              <a:t>Gateaux derivative </a:t>
            </a:r>
            <a:r>
              <a:rPr lang="en-GB" dirty="0"/>
              <a:t>is a directional derivative in vector spaces that may have infinite dimension</a:t>
            </a:r>
          </a:p>
          <a:p>
            <a:endParaRPr lang="en-GB" dirty="0"/>
          </a:p>
          <a:p>
            <a:r>
              <a:rPr lang="en-GB" dirty="0"/>
              <a:t>The NOC implies robustness of the resulting estimator of </a:t>
            </a:r>
            <a:r>
              <a:rPr lang="el-GR" i="1" dirty="0"/>
              <a:t>θ </a:t>
            </a:r>
            <a:r>
              <a:rPr lang="en-GB" dirty="0"/>
              <a:t>to small estimation errors in </a:t>
            </a:r>
            <a:r>
              <a:rPr lang="el-GR" i="1" dirty="0"/>
              <a:t>η</a:t>
            </a:r>
            <a:endParaRPr lang="de-CH" i="1" dirty="0"/>
          </a:p>
          <a:p>
            <a:pPr lvl="1"/>
            <a:r>
              <a:rPr lang="de-CH" dirty="0"/>
              <a:t>Thus, a 2-stage </a:t>
            </a:r>
            <a:r>
              <a:rPr lang="en-GB" dirty="0"/>
              <a:t>estimator is possible that</a:t>
            </a:r>
          </a:p>
          <a:p>
            <a:pPr lvl="2"/>
            <a:r>
              <a:rPr lang="en-GB" dirty="0"/>
              <a:t>(1) obtains sufficiently precise estimates</a:t>
            </a:r>
            <a:r>
              <a:rPr lang="de-CH" dirty="0"/>
              <a:t> of </a:t>
            </a:r>
            <a:r>
              <a:rPr lang="el-GR" i="1" dirty="0"/>
              <a:t>η</a:t>
            </a:r>
            <a:r>
              <a:rPr lang="de-CH" i="1" dirty="0"/>
              <a:t> </a:t>
            </a:r>
            <a:r>
              <a:rPr lang="de-CH" dirty="0"/>
              <a:t>(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machine</a:t>
            </a:r>
            <a:r>
              <a:rPr lang="de-CH" dirty="0"/>
              <a:t> </a:t>
            </a:r>
            <a:r>
              <a:rPr lang="de-CH" dirty="0" err="1"/>
              <a:t>learning</a:t>
            </a:r>
            <a:r>
              <a:rPr lang="de-CH" dirty="0"/>
              <a:t>)</a:t>
            </a:r>
          </a:p>
          <a:p>
            <a:pPr lvl="2"/>
            <a:r>
              <a:rPr lang="de-CH" dirty="0"/>
              <a:t>(</a:t>
            </a:r>
            <a:r>
              <a:rPr lang="en-GB" dirty="0"/>
              <a:t>2) solves the moment condition for </a:t>
            </a:r>
            <a:r>
              <a:rPr lang="el-GR" i="1" dirty="0"/>
              <a:t>θ </a:t>
            </a:r>
            <a:r>
              <a:rPr lang="de-CH" i="1" dirty="0"/>
              <a:t> </a:t>
            </a:r>
            <a:r>
              <a:rPr lang="de-CH" dirty="0" err="1"/>
              <a:t>given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estimated</a:t>
            </a:r>
            <a:r>
              <a:rPr lang="de-CH" dirty="0"/>
              <a:t> </a:t>
            </a:r>
            <a:r>
              <a:rPr lang="el-GR" i="1" dirty="0"/>
              <a:t>η</a:t>
            </a:r>
            <a:endParaRPr lang="de-CH" i="1" dirty="0"/>
          </a:p>
          <a:p>
            <a:r>
              <a:rPr lang="de-CH" dirty="0"/>
              <a:t>The </a:t>
            </a:r>
            <a:r>
              <a:rPr lang="en-GB" dirty="0"/>
              <a:t>influence functions derived by Hahn (1998) fulfil these 2 conditions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leads to efficient estimation for </a:t>
            </a:r>
            <a:r>
              <a:rPr lang="en-GB" i="1" dirty="0"/>
              <a:t>ATE, ATE(d)</a:t>
            </a:r>
          </a:p>
          <a:p>
            <a:pPr lvl="1"/>
            <a:r>
              <a:rPr lang="en-GB" dirty="0"/>
              <a:t>Note: All semi-parametrically efficient scores share the NOC, but not all scores that have the NOC, are efficient</a:t>
            </a:r>
          </a:p>
          <a:p>
            <a:endParaRPr lang="en-GB" dirty="0"/>
          </a:p>
          <a:p>
            <a:pPr marL="0" lvl="1" indent="0">
              <a:buNone/>
            </a:pPr>
            <a:endParaRPr lang="en-GB" dirty="0"/>
          </a:p>
          <a:p>
            <a:pPr marL="0" lvl="1" indent="0">
              <a:buNone/>
            </a:pPr>
            <a:endParaRPr lang="en-GB" dirty="0"/>
          </a:p>
          <a:p>
            <a:pPr marL="230950" lvl="2" indent="0">
              <a:buNone/>
            </a:pPr>
            <a:endParaRPr lang="en-GB" dirty="0"/>
          </a:p>
          <a:p>
            <a:pPr marL="0" lvl="1" indent="0">
              <a:buNone/>
            </a:pPr>
            <a:endParaRPr lang="en-GB" dirty="0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/>
        </p:nvGraphicFramePr>
        <p:xfrm>
          <a:off x="7172176" y="1055018"/>
          <a:ext cx="1945104" cy="631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85720" imgH="482400" progId="Equation.DSMT4">
                  <p:embed/>
                </p:oleObj>
              </mc:Choice>
              <mc:Fallback>
                <p:oleObj name="Equation" r:id="rId2" imgW="1485720" imgH="482400" progId="Equation.DSMT4">
                  <p:embed/>
                  <p:pic>
                    <p:nvPicPr>
                      <p:cNvPr id="4" name="Objek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72176" y="1055018"/>
                        <a:ext cx="1945104" cy="631558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</a:gra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842" y="2207147"/>
            <a:ext cx="7851158" cy="691041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5155952" y="2495178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/>
              <a:t>Source: Wikipedia, May, 17, 2019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F657FD5-DC1C-4EC1-8603-89EEA0E894DE}"/>
              </a:ext>
            </a:extLst>
          </p:cNvPr>
          <p:cNvSpPr txBox="1"/>
          <p:nvPr/>
        </p:nvSpPr>
        <p:spPr>
          <a:xfrm>
            <a:off x="4579888" y="5807546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CEA2C04-A664-4D35-B128-3021EAC0B2A7}"/>
              </a:ext>
            </a:extLst>
          </p:cNvPr>
          <p:cNvSpPr/>
          <p:nvPr/>
        </p:nvSpPr>
        <p:spPr>
          <a:xfrm>
            <a:off x="6423472" y="5735538"/>
            <a:ext cx="4752528" cy="523220"/>
          </a:xfrm>
          <a:prstGeom prst="rect">
            <a:avLst/>
          </a:prstGeom>
          <a:solidFill>
            <a:srgbClr val="007834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Fisher, A., E. H. Kennedy (2019): </a:t>
            </a:r>
            <a:r>
              <a:rPr lang="de-DE" sz="14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Visually</a:t>
            </a:r>
            <a:r>
              <a:rPr lang="de-DE" sz="14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Communicating</a:t>
            </a:r>
            <a:r>
              <a:rPr lang="de-DE" sz="14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and Teaching Intuition </a:t>
            </a:r>
            <a:r>
              <a:rPr lang="de-DE" sz="14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for</a:t>
            </a:r>
            <a:r>
              <a:rPr lang="de-DE" sz="14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Influence</a:t>
            </a:r>
            <a:r>
              <a:rPr lang="de-DE" sz="14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Functions</a:t>
            </a:r>
            <a:r>
              <a:rPr lang="de-DE" sz="14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, arXiv:1810.03260v2</a:t>
            </a:r>
            <a:endParaRPr lang="de-CH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17781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8800" y="987570"/>
            <a:ext cx="9133656" cy="571504"/>
          </a:xfrm>
        </p:spPr>
        <p:txBody>
          <a:bodyPr/>
          <a:lstStyle/>
          <a:p>
            <a:r>
              <a:rPr lang="en-GB" dirty="0"/>
              <a:t>Double machine learning | 3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ATE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Analogous expression for the </a:t>
            </a:r>
            <a:r>
              <a:rPr lang="en-GB" i="1" dirty="0"/>
              <a:t>ATE(1), ATE(0)</a:t>
            </a:r>
          </a:p>
          <a:p>
            <a:r>
              <a:rPr lang="en-GB" dirty="0"/>
              <a:t>The double robustness property (leading to the NOC) turns out to be particularly useful in this context </a:t>
            </a:r>
          </a:p>
          <a:p>
            <a:pPr lvl="1"/>
            <a:r>
              <a:rPr lang="en-GB" dirty="0"/>
              <a:t>Small estimation errors for </a:t>
            </a:r>
            <a:r>
              <a:rPr lang="el-GR" i="1" dirty="0"/>
              <a:t>μ</a:t>
            </a:r>
            <a:r>
              <a:rPr lang="en-GB" i="1" dirty="0"/>
              <a:t>(</a:t>
            </a:r>
            <a:r>
              <a:rPr lang="en-GB" i="1" dirty="0" err="1"/>
              <a:t>d,x</a:t>
            </a:r>
            <a:r>
              <a:rPr lang="en-GB" i="1" dirty="0"/>
              <a:t>) </a:t>
            </a:r>
            <a:r>
              <a:rPr lang="en-GB" dirty="0"/>
              <a:t>&amp; </a:t>
            </a:r>
            <a:r>
              <a:rPr lang="en-GB" i="1" dirty="0"/>
              <a:t>p(x)</a:t>
            </a:r>
            <a:r>
              <a:rPr lang="en-GB" dirty="0"/>
              <a:t> can be ignored</a:t>
            </a:r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/>
        </p:nvGraphicFramePr>
        <p:xfrm>
          <a:off x="1699568" y="1919114"/>
          <a:ext cx="7150100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927320" imgH="685800" progId="Equation.DSMT4">
                  <p:embed/>
                </p:oleObj>
              </mc:Choice>
              <mc:Fallback>
                <p:oleObj name="Equation" r:id="rId2" imgW="4927320" imgH="685800" progId="Equation.DSMT4">
                  <p:embed/>
                  <p:pic>
                    <p:nvPicPr>
                      <p:cNvPr id="4" name="Objek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99568" y="1919114"/>
                        <a:ext cx="7150100" cy="995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80425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8800" y="987570"/>
            <a:ext cx="9133656" cy="571504"/>
          </a:xfrm>
        </p:spPr>
        <p:txBody>
          <a:bodyPr/>
          <a:lstStyle/>
          <a:p>
            <a:r>
              <a:rPr lang="en-GB" dirty="0"/>
              <a:t>Double machine learning | 4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Estimator suggested by CCDDHNR (2018):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The nuisance functions                                             are estimated without using observation ‘</a:t>
            </a:r>
            <a:r>
              <a:rPr lang="en-GB" i="1" dirty="0" err="1"/>
              <a:t>i</a:t>
            </a:r>
            <a:r>
              <a:rPr lang="en-GB" dirty="0"/>
              <a:t>’ </a:t>
            </a:r>
          </a:p>
          <a:p>
            <a:pPr lvl="2"/>
            <a:r>
              <a:rPr lang="en-GB" dirty="0"/>
              <a:t>cross-fitting (to avoid overfitting)</a:t>
            </a:r>
          </a:p>
          <a:p>
            <a:pPr lvl="2"/>
            <a:r>
              <a:rPr lang="en-GB" dirty="0"/>
              <a:t>simplifies asymptotics, as observed &amp; predicted quantities are uncorrelated</a:t>
            </a:r>
          </a:p>
          <a:p>
            <a:pPr marL="0" lvl="1" indent="0">
              <a:buNone/>
            </a:pPr>
            <a:endParaRPr lang="en-GB" dirty="0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0739329"/>
              </p:ext>
            </p:extLst>
          </p:nvPr>
        </p:nvGraphicFramePr>
        <p:xfrm>
          <a:off x="1865313" y="2351088"/>
          <a:ext cx="7332662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84600" imgH="444240" progId="Equation.DSMT4">
                  <p:embed/>
                </p:oleObj>
              </mc:Choice>
              <mc:Fallback>
                <p:oleObj name="Equation" r:id="rId2" imgW="4584600" imgH="444240" progId="Equation.DSMT4">
                  <p:embed/>
                  <p:pic>
                    <p:nvPicPr>
                      <p:cNvPr id="4" name="Objek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65313" y="2351088"/>
                        <a:ext cx="7332662" cy="709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0459008"/>
              </p:ext>
            </p:extLst>
          </p:nvPr>
        </p:nvGraphicFramePr>
        <p:xfrm>
          <a:off x="3283744" y="3359274"/>
          <a:ext cx="260032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25400" imgH="228600" progId="Equation.DSMT4">
                  <p:embed/>
                </p:oleObj>
              </mc:Choice>
              <mc:Fallback>
                <p:oleObj name="Equation" r:id="rId4" imgW="1625400" imgH="228600" progId="Equation.DSMT4">
                  <p:embed/>
                  <p:pic>
                    <p:nvPicPr>
                      <p:cNvPr id="5" name="Objek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83744" y="3359274"/>
                        <a:ext cx="2600325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898372AA-9793-139C-EE9F-5D868A17F1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554811"/>
              </p:ext>
            </p:extLst>
          </p:nvPr>
        </p:nvGraphicFramePr>
        <p:xfrm>
          <a:off x="763588" y="4881563"/>
          <a:ext cx="7027862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775040" imgH="507960" progId="Equation.DSMT4">
                  <p:embed/>
                </p:oleObj>
              </mc:Choice>
              <mc:Fallback>
                <p:oleObj name="Equation" r:id="rId6" imgW="4775040" imgH="507960" progId="Equation.DSMT4">
                  <p:embed/>
                  <p:pic>
                    <p:nvPicPr>
                      <p:cNvPr id="6" name="Objekt 5">
                        <a:extLst>
                          <a:ext uri="{FF2B5EF4-FFF2-40B4-BE49-F238E27FC236}">
                            <a16:creationId xmlns:a16="http://schemas.microsoft.com/office/drawing/2014/main" id="{898372AA-9793-139C-EE9F-5D868A17F1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3588" y="4881563"/>
                        <a:ext cx="7027862" cy="746125"/>
                      </a:xfrm>
                      <a:prstGeom prst="rect">
                        <a:avLst/>
                      </a:prstGeom>
                      <a:solidFill>
                        <a:srgbClr val="11682E">
                          <a:alpha val="20000"/>
                        </a:srgb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1393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8800" y="987570"/>
            <a:ext cx="9133656" cy="571504"/>
          </a:xfrm>
        </p:spPr>
        <p:txBody>
          <a:bodyPr/>
          <a:lstStyle/>
          <a:p>
            <a:r>
              <a:rPr lang="en-GB" dirty="0"/>
              <a:t>Double machine learning | 5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8800" y="1737290"/>
            <a:ext cx="10058400" cy="4358288"/>
          </a:xfrm>
        </p:spPr>
        <p:txBody>
          <a:bodyPr>
            <a:normAutofit/>
          </a:bodyPr>
          <a:lstStyle/>
          <a:p>
            <a:r>
              <a:rPr lang="en-GB" dirty="0"/>
              <a:t>CCDDHNR (2018) suggest to implement this estimator by k-fold cross-validation (i.e., generalized ‘cross-fitting’)</a:t>
            </a:r>
          </a:p>
          <a:p>
            <a:pPr lvl="1"/>
            <a:r>
              <a:rPr lang="en-GB" dirty="0"/>
              <a:t>Repeat for every fold </a:t>
            </a:r>
            <a:r>
              <a:rPr lang="en-GB" i="1" dirty="0"/>
              <a:t>k=1:K</a:t>
            </a:r>
          </a:p>
          <a:p>
            <a:pPr lvl="2"/>
            <a:r>
              <a:rPr lang="en-GB" dirty="0"/>
              <a:t>Estimate nuisance functions on the remaining </a:t>
            </a:r>
            <a:r>
              <a:rPr lang="en-GB" i="1" dirty="0"/>
              <a:t>K-1</a:t>
            </a:r>
            <a:r>
              <a:rPr lang="en-GB" dirty="0"/>
              <a:t> folds (without using data from fold </a:t>
            </a:r>
            <a:r>
              <a:rPr lang="en-GB" i="1" dirty="0"/>
              <a:t>k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Estimate ATE for fold </a:t>
            </a:r>
            <a:r>
              <a:rPr lang="en-GB" i="1" dirty="0"/>
              <a:t>k</a:t>
            </a:r>
            <a:r>
              <a:rPr lang="en-GB" dirty="0"/>
              <a:t> (by evaluating the estimated nuisance function with the data of fold </a:t>
            </a:r>
            <a:r>
              <a:rPr lang="en-GB" i="1" dirty="0"/>
              <a:t>k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Final estimator is computed as average of these </a:t>
            </a:r>
            <a:r>
              <a:rPr lang="en-GB" i="1" dirty="0"/>
              <a:t>K</a:t>
            </a:r>
            <a:r>
              <a:rPr lang="en-GB" dirty="0"/>
              <a:t> estimators</a:t>
            </a:r>
          </a:p>
          <a:p>
            <a:pPr lvl="2"/>
            <a:r>
              <a:rPr lang="en-GB" dirty="0"/>
              <a:t>Estimator is consistent, efficient, </a:t>
            </a:r>
            <a:r>
              <a:rPr lang="en-GB" i="1" dirty="0"/>
              <a:t>√N</a:t>
            </a:r>
            <a:r>
              <a:rPr lang="en-GB" dirty="0"/>
              <a:t>-convergent &amp; asymptotically normal</a:t>
            </a:r>
          </a:p>
          <a:p>
            <a:pPr lvl="1"/>
            <a:r>
              <a:rPr lang="en-GB" dirty="0"/>
              <a:t>Approximate standard error of </a:t>
            </a:r>
            <a:r>
              <a:rPr lang="en-GB" i="1" dirty="0"/>
              <a:t>√N</a:t>
            </a:r>
            <a:r>
              <a:rPr lang="en-GB" dirty="0"/>
              <a:t> x estimator is computed as</a:t>
            </a:r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/>
        </p:nvGraphicFramePr>
        <p:xfrm>
          <a:off x="7388200" y="4511402"/>
          <a:ext cx="914112" cy="690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71320" imgH="431640" progId="Equation.DSMT4">
                  <p:embed/>
                </p:oleObj>
              </mc:Choice>
              <mc:Fallback>
                <p:oleObj name="Equation" r:id="rId3" imgW="571320" imgH="431640" progId="Equation.DSMT4">
                  <p:embed/>
                  <p:pic>
                    <p:nvPicPr>
                      <p:cNvPr id="4" name="Objek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88200" y="4511402"/>
                        <a:ext cx="914112" cy="690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00353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D59A58-BC56-46ED-8FE0-D5497FF40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16" y="3359274"/>
            <a:ext cx="3024336" cy="1087492"/>
          </a:xfrm>
          <a:ln w="25400">
            <a:solidFill>
              <a:srgbClr val="11682E"/>
            </a:solidFill>
          </a:ln>
        </p:spPr>
        <p:txBody>
          <a:bodyPr/>
          <a:lstStyle/>
          <a:p>
            <a:pPr algn="ctr"/>
            <a:r>
              <a:rPr lang="de-DE" sz="2000" dirty="0"/>
              <a:t>The </a:t>
            </a:r>
            <a:r>
              <a:rPr lang="de-DE" sz="2000" dirty="0" err="1"/>
              <a:t>central</a:t>
            </a:r>
            <a:r>
              <a:rPr lang="de-DE" sz="2000" dirty="0"/>
              <a:t> </a:t>
            </a:r>
            <a:r>
              <a:rPr lang="de-DE" sz="2000" dirty="0" err="1"/>
              <a:t>role</a:t>
            </a:r>
            <a:r>
              <a:rPr lang="de-DE" sz="2000" dirty="0"/>
              <a:t> of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br>
              <a:rPr lang="de-DE" sz="2000" dirty="0"/>
            </a:br>
            <a:r>
              <a:rPr lang="de-DE" sz="2000" dirty="0"/>
              <a:t>(</a:t>
            </a:r>
            <a:r>
              <a:rPr lang="de-DE" sz="2000" dirty="0" err="1"/>
              <a:t>cross-fitted</a:t>
            </a:r>
            <a:r>
              <a:rPr lang="de-DE" sz="2000" dirty="0"/>
              <a:t>)</a:t>
            </a:r>
            <a:br>
              <a:rPr lang="de-DE" sz="2000" dirty="0"/>
            </a:br>
            <a:r>
              <a:rPr lang="de-DE" sz="2000" b="1" dirty="0" err="1"/>
              <a:t>D</a:t>
            </a:r>
            <a:r>
              <a:rPr lang="de-DE" sz="2000" dirty="0" err="1"/>
              <a:t>oubly</a:t>
            </a:r>
            <a:r>
              <a:rPr lang="de-DE" sz="2000" dirty="0"/>
              <a:t> </a:t>
            </a:r>
            <a:r>
              <a:rPr lang="de-DE" sz="2000" b="1" dirty="0"/>
              <a:t>R</a:t>
            </a:r>
            <a:r>
              <a:rPr lang="de-DE" sz="2000" dirty="0"/>
              <a:t>obust </a:t>
            </a:r>
            <a:r>
              <a:rPr lang="de-DE" sz="2000" b="1" dirty="0"/>
              <a:t>S</a:t>
            </a:r>
            <a:r>
              <a:rPr lang="de-DE" sz="2000" dirty="0"/>
              <a:t>core</a:t>
            </a:r>
            <a:endParaRPr lang="de-CH" sz="2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18E3509-2C39-4FE7-9DA1-92C9D80AD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3" y="-25102"/>
            <a:ext cx="5800188" cy="22380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FF62260-1198-44FF-B298-0962AD27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668" y="3644508"/>
            <a:ext cx="6384172" cy="2307054"/>
          </a:xfrm>
          <a:prstGeom prst="rect">
            <a:avLst/>
          </a:prstGeom>
        </p:spPr>
      </p:pic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BB50EB3A-BE66-4CFC-B077-07E0F0E178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90049" y="2608208"/>
          <a:ext cx="6150479" cy="1087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898800" imgH="685800" progId="Equation.DSMT4">
                  <p:embed/>
                </p:oleObj>
              </mc:Choice>
              <mc:Fallback>
                <p:oleObj name="Equation" r:id="rId4" imgW="3898800" imgH="685800" progId="Equation.DSMT4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BB50EB3A-BE66-4CFC-B077-07E0F0E178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0049" y="2608208"/>
                        <a:ext cx="6150479" cy="1087492"/>
                      </a:xfrm>
                      <a:prstGeom prst="rect">
                        <a:avLst/>
                      </a:prstGeom>
                      <a:ln>
                        <a:solidFill>
                          <a:srgbClr val="11682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AD12BF64-890F-B6E2-0052-87F37CF986CD}"/>
              </a:ext>
            </a:extLst>
          </p:cNvPr>
          <p:cNvSpPr/>
          <p:nvPr/>
        </p:nvSpPr>
        <p:spPr>
          <a:xfrm rot="19378664">
            <a:off x="7057465" y="5021272"/>
            <a:ext cx="1742281" cy="859874"/>
          </a:xfrm>
          <a:prstGeom prst="rightArrow">
            <a:avLst/>
          </a:prstGeom>
          <a:solidFill>
            <a:srgbClr val="2E5C35">
              <a:alpha val="7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Additional </a:t>
            </a:r>
            <a:r>
              <a:rPr lang="de-DE" dirty="0" err="1"/>
              <a:t>smoothing</a:t>
            </a:r>
            <a:r>
              <a:rPr lang="de-DE" dirty="0"/>
              <a:t> </a:t>
            </a:r>
            <a:r>
              <a:rPr lang="de-DE" dirty="0" err="1"/>
              <a:t>step</a:t>
            </a:r>
            <a:endParaRPr lang="de-CH"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CFF05A1C-E240-D4D7-E7FF-C33653109C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4812" y="-25102"/>
          <a:ext cx="2731188" cy="65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03240" imgH="431640" progId="Equation.DSMT4">
                  <p:embed/>
                </p:oleObj>
              </mc:Choice>
              <mc:Fallback>
                <p:oleObj name="Equation" r:id="rId6" imgW="1803240" imgH="431640" progId="Equation.DSMT4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CFF05A1C-E240-D4D7-E7FF-C33653109C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44812" y="-25102"/>
                        <a:ext cx="2731188" cy="653762"/>
                      </a:xfrm>
                      <a:prstGeom prst="rect">
                        <a:avLst/>
                      </a:prstGeom>
                      <a:solidFill>
                        <a:srgbClr val="11682E">
                          <a:alpha val="30000"/>
                        </a:srgb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1">
            <a:extLst>
              <a:ext uri="{FF2B5EF4-FFF2-40B4-BE49-F238E27FC236}">
                <a16:creationId xmlns:a16="http://schemas.microsoft.com/office/drawing/2014/main" id="{0A3C60E5-D8C1-1D6D-E23A-35765C81BF4E}"/>
              </a:ext>
            </a:extLst>
          </p:cNvPr>
          <p:cNvSpPr txBox="1">
            <a:spLocks/>
          </p:cNvSpPr>
          <p:nvPr/>
        </p:nvSpPr>
        <p:spPr>
          <a:xfrm>
            <a:off x="4873600" y="1667355"/>
            <a:ext cx="4165104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tx1"/>
                </a:solidFill>
                <a:latin typeface="Corbel" pitchFamily="34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b="1" dirty="0"/>
              <a:t>DML for binary treatment</a:t>
            </a: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156343923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D59A58-BC56-46ED-8FE0-D5497FF4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DML for binary treatment | Averages of DR score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53118F-614D-4398-BBC7-65C6F0ABB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737290"/>
            <a:ext cx="10501808" cy="4549210"/>
          </a:xfrm>
        </p:spPr>
        <p:txBody>
          <a:bodyPr>
            <a:normAutofit/>
          </a:bodyPr>
          <a:lstStyle/>
          <a:p>
            <a:r>
              <a:rPr lang="en-GB" dirty="0"/>
              <a:t>ATE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GATE (z-discrete)</a:t>
            </a:r>
          </a:p>
          <a:p>
            <a:endParaRPr lang="en-GB" dirty="0"/>
          </a:p>
          <a:p>
            <a:endParaRPr lang="en-GB" dirty="0"/>
          </a:p>
          <a:p>
            <a:pPr lvl="1"/>
            <a:r>
              <a:rPr lang="en-GB" dirty="0"/>
              <a:t>Identical estimator: OLS with z-specific dummy variables</a:t>
            </a:r>
          </a:p>
          <a:p>
            <a:pPr lvl="2"/>
            <a:r>
              <a:rPr lang="en-GB" dirty="0"/>
              <a:t>Regular OLS standard errors valid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endParaRPr lang="de-CH" dirty="0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FE52CCA6-E78D-428B-981E-3C592C30BC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295225"/>
              </p:ext>
            </p:extLst>
          </p:nvPr>
        </p:nvGraphicFramePr>
        <p:xfrm>
          <a:off x="3863975" y="1727200"/>
          <a:ext cx="3719513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65360" imgH="431640" progId="Equation.DSMT4">
                  <p:embed/>
                </p:oleObj>
              </mc:Choice>
              <mc:Fallback>
                <p:oleObj name="Equation" r:id="rId2" imgW="2565360" imgH="431640" progId="Equation.DSMT4">
                  <p:embed/>
                  <p:pic>
                    <p:nvPicPr>
                      <p:cNvPr id="6" name="Objekt 5">
                        <a:extLst>
                          <a:ext uri="{FF2B5EF4-FFF2-40B4-BE49-F238E27FC236}">
                            <a16:creationId xmlns:a16="http://schemas.microsoft.com/office/drawing/2014/main" id="{FE52CCA6-E78D-428B-981E-3C592C30BC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63975" y="1727200"/>
                        <a:ext cx="3719513" cy="627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18360444-470B-48C4-92BE-A20871DCF7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627195"/>
              </p:ext>
            </p:extLst>
          </p:nvPr>
        </p:nvGraphicFramePr>
        <p:xfrm>
          <a:off x="3919538" y="2408238"/>
          <a:ext cx="6167437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254480" imgH="507960" progId="Equation.DSMT4">
                  <p:embed/>
                </p:oleObj>
              </mc:Choice>
              <mc:Fallback>
                <p:oleObj name="Equation" r:id="rId4" imgW="4254480" imgH="507960" progId="Equation.DSMT4">
                  <p:embed/>
                  <p:pic>
                    <p:nvPicPr>
                      <p:cNvPr id="8" name="Objekt 7">
                        <a:extLst>
                          <a:ext uri="{FF2B5EF4-FFF2-40B4-BE49-F238E27FC236}">
                            <a16:creationId xmlns:a16="http://schemas.microsoft.com/office/drawing/2014/main" id="{18360444-470B-48C4-92BE-A20871DCF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19538" y="2408238"/>
                        <a:ext cx="6167437" cy="736600"/>
                      </a:xfrm>
                      <a:prstGeom prst="rect">
                        <a:avLst/>
                      </a:prstGeom>
                      <a:solidFill>
                        <a:schemeClr val="bg1">
                          <a:alpha val="2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0620CF37-444C-C815-919E-312B58FFD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537682"/>
              </p:ext>
            </p:extLst>
          </p:nvPr>
        </p:nvGraphicFramePr>
        <p:xfrm>
          <a:off x="3856038" y="3621088"/>
          <a:ext cx="6794500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686120" imgH="444240" progId="Equation.DSMT4">
                  <p:embed/>
                </p:oleObj>
              </mc:Choice>
              <mc:Fallback>
                <p:oleObj name="Equation" r:id="rId6" imgW="4686120" imgH="444240" progId="Equation.DSMT4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0620CF37-444C-C815-919E-312B58FFD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56038" y="3621088"/>
                        <a:ext cx="6794500" cy="64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>
            <a:extLst>
              <a:ext uri="{FF2B5EF4-FFF2-40B4-BE49-F238E27FC236}">
                <a16:creationId xmlns:a16="http://schemas.microsoft.com/office/drawing/2014/main" id="{6FF099A2-2D76-7446-FCAD-01F733EF82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7313781"/>
              </p:ext>
            </p:extLst>
          </p:nvPr>
        </p:nvGraphicFramePr>
        <p:xfrm>
          <a:off x="3919538" y="4376738"/>
          <a:ext cx="4972050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429000" imgH="507960" progId="Equation.DSMT4">
                  <p:embed/>
                </p:oleObj>
              </mc:Choice>
              <mc:Fallback>
                <p:oleObj name="Equation" r:id="rId8" imgW="3429000" imgH="507960" progId="Equation.DSMT4">
                  <p:embed/>
                  <p:pic>
                    <p:nvPicPr>
                      <p:cNvPr id="10" name="Objekt 9">
                        <a:extLst>
                          <a:ext uri="{FF2B5EF4-FFF2-40B4-BE49-F238E27FC236}">
                            <a16:creationId xmlns:a16="http://schemas.microsoft.com/office/drawing/2014/main" id="{6FF099A2-2D76-7446-FCAD-01F733EF82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19538" y="4376738"/>
                        <a:ext cx="4972050" cy="73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0516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D59A58-BC56-46ED-8FE0-D5497FF4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DML for binary treatment | DR learner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53118F-614D-4398-BBC7-65C6F0ABB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737290"/>
            <a:ext cx="10501808" cy="4549210"/>
          </a:xfrm>
        </p:spPr>
        <p:txBody>
          <a:bodyPr>
            <a:normAutofit/>
          </a:bodyPr>
          <a:lstStyle/>
          <a:p>
            <a:r>
              <a:rPr lang="en-GB" dirty="0"/>
              <a:t>GATE (z continuous) &amp; IATE(x)</a:t>
            </a:r>
          </a:p>
          <a:p>
            <a:pPr lvl="1"/>
            <a:r>
              <a:rPr lang="en-GB" dirty="0"/>
              <a:t>If </a:t>
            </a:r>
            <a:r>
              <a:rPr lang="en-GB" i="1" dirty="0"/>
              <a:t>f(x)</a:t>
            </a:r>
            <a:r>
              <a:rPr lang="en-GB" dirty="0"/>
              <a:t> parametrically specified &amp; estimation by OLS</a:t>
            </a:r>
          </a:p>
          <a:p>
            <a:endParaRPr lang="en-GB" dirty="0"/>
          </a:p>
          <a:p>
            <a:pPr lvl="2"/>
            <a:endParaRPr lang="en-GB" dirty="0"/>
          </a:p>
          <a:p>
            <a:pPr lvl="2"/>
            <a:r>
              <a:rPr lang="en-GB" dirty="0"/>
              <a:t>Drawback: Not robust to misspecification of </a:t>
            </a:r>
            <a:r>
              <a:rPr lang="en-GB" i="1" dirty="0"/>
              <a:t>f(x)</a:t>
            </a:r>
          </a:p>
          <a:p>
            <a:pPr lvl="3"/>
            <a:r>
              <a:rPr lang="en-GB" i="1" dirty="0"/>
              <a:t>If linear &amp; OLS: Best linear predictor of CATE(x)</a:t>
            </a:r>
          </a:p>
          <a:p>
            <a:pPr lvl="1"/>
            <a:r>
              <a:rPr lang="en-GB" dirty="0"/>
              <a:t>If Z continuous, or of high-dimension &amp; </a:t>
            </a:r>
            <a:r>
              <a:rPr lang="en-GB" i="1" dirty="0"/>
              <a:t>f(x)</a:t>
            </a:r>
            <a:r>
              <a:rPr lang="en-GB" dirty="0"/>
              <a:t> is nonparametrically estimated, or by ML</a:t>
            </a:r>
          </a:p>
          <a:p>
            <a:pPr lvl="2"/>
            <a:r>
              <a:rPr lang="en-GB" dirty="0"/>
              <a:t>Estimator is conjectured to be consistent</a:t>
            </a:r>
          </a:p>
          <a:p>
            <a:pPr lvl="2"/>
            <a:r>
              <a:rPr lang="en-GB" dirty="0"/>
              <a:t>Inference known only in special cases (e.g., continuous Z </a:t>
            </a:r>
            <a:r>
              <a:rPr lang="en-GB" dirty="0">
                <a:sym typeface="Wingdings" panose="05000000000000000000" pitchFamily="2" charset="2"/>
              </a:rPr>
              <a:t> nonparametric rate  Lechner, Zimmer, 2024)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endParaRPr lang="de-CH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0620CF37-444C-C815-919E-312B58FFD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389886"/>
              </p:ext>
            </p:extLst>
          </p:nvPr>
        </p:nvGraphicFramePr>
        <p:xfrm>
          <a:off x="793750" y="2805113"/>
          <a:ext cx="5672138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911400" imgH="431640" progId="Equation.DSMT4">
                  <p:embed/>
                </p:oleObj>
              </mc:Choice>
              <mc:Fallback>
                <p:oleObj name="Equation" r:id="rId2" imgW="3911400" imgH="431640" progId="Equation.DSMT4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0620CF37-444C-C815-919E-312B58FFD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3750" y="2805113"/>
                        <a:ext cx="5672138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>
            <a:extLst>
              <a:ext uri="{FF2B5EF4-FFF2-40B4-BE49-F238E27FC236}">
                <a16:creationId xmlns:a16="http://schemas.microsoft.com/office/drawing/2014/main" id="{6FF099A2-2D76-7446-FCAD-01F733EF82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681496"/>
              </p:ext>
            </p:extLst>
          </p:nvPr>
        </p:nvGraphicFramePr>
        <p:xfrm>
          <a:off x="7180263" y="2798763"/>
          <a:ext cx="3959225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30240" imgH="622080" progId="Equation.DSMT4">
                  <p:embed/>
                </p:oleObj>
              </mc:Choice>
              <mc:Fallback>
                <p:oleObj name="Equation" r:id="rId4" imgW="2730240" imgH="622080" progId="Equation.DSMT4">
                  <p:embed/>
                  <p:pic>
                    <p:nvPicPr>
                      <p:cNvPr id="10" name="Objekt 9">
                        <a:extLst>
                          <a:ext uri="{FF2B5EF4-FFF2-40B4-BE49-F238E27FC236}">
                            <a16:creationId xmlns:a16="http://schemas.microsoft.com/office/drawing/2014/main" id="{6FF099A2-2D76-7446-FCAD-01F733EF82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80263" y="2798763"/>
                        <a:ext cx="3959225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51647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5B43CD-FFE2-FB18-1AEC-6D7255D6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/>
              <a:t>workshop series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7D7A4A-8F16-CCD6-6714-6064826DF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809298"/>
            <a:ext cx="10058400" cy="4142264"/>
          </a:xfrm>
        </p:spPr>
        <p:txBody>
          <a:bodyPr>
            <a:normAutofit/>
          </a:bodyPr>
          <a:lstStyle/>
          <a:p>
            <a:r>
              <a:rPr lang="en-GB" dirty="0"/>
              <a:t>Astana Workshop September 30 to October 4, 2024 (10-13, 14:00-17:30)</a:t>
            </a:r>
          </a:p>
          <a:p>
            <a:pPr lvl="1"/>
            <a:r>
              <a:rPr lang="en-GB" dirty="0"/>
              <a:t>Monday</a:t>
            </a:r>
          </a:p>
          <a:p>
            <a:pPr lvl="2"/>
            <a:r>
              <a:rPr lang="en-GB" dirty="0"/>
              <a:t>Morning: Identification with experiments &amp; selection on observables</a:t>
            </a:r>
          </a:p>
          <a:p>
            <a:pPr lvl="2"/>
            <a:r>
              <a:rPr lang="en-GB" dirty="0"/>
              <a:t>Afternoon: Discussion of potential programmes to be evaluated </a:t>
            </a:r>
          </a:p>
          <a:p>
            <a:pPr lvl="1"/>
            <a:r>
              <a:rPr lang="en-GB" b="1" dirty="0">
                <a:solidFill>
                  <a:srgbClr val="11682E"/>
                </a:solidFill>
              </a:rPr>
              <a:t>Today: Causal Machine Learning (theory) (ends at 16:00)</a:t>
            </a:r>
          </a:p>
          <a:p>
            <a:pPr lvl="1"/>
            <a:r>
              <a:rPr lang="en-GB" dirty="0"/>
              <a:t>Wednesday</a:t>
            </a:r>
          </a:p>
          <a:p>
            <a:pPr lvl="2"/>
            <a:r>
              <a:rPr lang="en-GB" dirty="0"/>
              <a:t>Empirical examples: Active labour market programmes in Flanders</a:t>
            </a:r>
          </a:p>
          <a:p>
            <a:pPr lvl="2"/>
            <a:r>
              <a:rPr lang="en-GB" dirty="0"/>
              <a:t>The mcf package – how to use it &amp; how to interpret the results</a:t>
            </a:r>
          </a:p>
          <a:p>
            <a:pPr lvl="1"/>
            <a:r>
              <a:rPr lang="en-GB" dirty="0"/>
              <a:t>Thursday: Empirical study in groups with the data introduced in online workshop 4</a:t>
            </a:r>
          </a:p>
          <a:p>
            <a:pPr lvl="1"/>
            <a:r>
              <a:rPr lang="en-GB" dirty="0"/>
              <a:t>Friday: Discussion of programmes to be evaluated continued (core team only)</a:t>
            </a:r>
          </a:p>
          <a:p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366792-EE13-5C42-FA2D-BF6AD6008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232" y="27608"/>
            <a:ext cx="2787716" cy="96178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69BB120-ED6A-1D33-BD01-2627B1401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3</a:t>
            </a:fld>
            <a:endParaRPr lang="de-CH" dirty="0"/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01BFE51C-0096-99C1-910A-C97B9B9530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5973792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7440" y="987570"/>
            <a:ext cx="9145016" cy="571504"/>
          </a:xfrm>
        </p:spPr>
        <p:txBody>
          <a:bodyPr/>
          <a:lstStyle/>
          <a:p>
            <a:r>
              <a:rPr lang="en-GB" dirty="0"/>
              <a:t>Double machine learning | 6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7440" y="1737290"/>
            <a:ext cx="10225136" cy="4430296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Pro’s</a:t>
            </a:r>
          </a:p>
          <a:p>
            <a:pPr lvl="1"/>
            <a:r>
              <a:rPr lang="en-GB" dirty="0"/>
              <a:t>Theoretical properties known &amp; attractive</a:t>
            </a:r>
          </a:p>
          <a:p>
            <a:pPr lvl="1"/>
            <a:r>
              <a:rPr lang="en-GB" dirty="0"/>
              <a:t>Each ML estimators may converge at a speed of only </a:t>
            </a:r>
            <a:r>
              <a:rPr lang="en-GB" i="1" dirty="0"/>
              <a:t>N</a:t>
            </a:r>
            <a:r>
              <a:rPr lang="en-GB" i="1" baseline="30000" dirty="0"/>
              <a:t>1/4</a:t>
            </a:r>
            <a:endParaRPr lang="en-GB" dirty="0"/>
          </a:p>
          <a:p>
            <a:pPr lvl="2"/>
            <a:r>
              <a:rPr lang="en-GB" dirty="0"/>
              <a:t>Chose ML estimator known to work ‘best’ for particular prediction problem</a:t>
            </a:r>
          </a:p>
          <a:p>
            <a:pPr lvl="2"/>
            <a:r>
              <a:rPr lang="en-GB" dirty="0"/>
              <a:t>Estimators with slower &amp; faster speeds than </a:t>
            </a:r>
            <a:r>
              <a:rPr lang="en-GB" i="1" dirty="0"/>
              <a:t>N</a:t>
            </a:r>
            <a:r>
              <a:rPr lang="en-GB" i="1" baseline="30000" dirty="0"/>
              <a:t>1/4 </a:t>
            </a:r>
            <a:r>
              <a:rPr lang="en-GB" dirty="0"/>
              <a:t>can be combined</a:t>
            </a:r>
          </a:p>
          <a:p>
            <a:pPr lvl="1"/>
            <a:r>
              <a:rPr lang="en-GB" dirty="0"/>
              <a:t>Additional uncertainty due to sample splitting during cross-validation can be accounted for by repeating the estimation with different splits &amp; analysing the resulting distribution of estimated ATEs</a:t>
            </a:r>
          </a:p>
          <a:p>
            <a:pPr lvl="2"/>
            <a:r>
              <a:rPr lang="en-GB" dirty="0"/>
              <a:t>This uncertainty may be accounted for when constructing confidence intervals</a:t>
            </a:r>
          </a:p>
          <a:p>
            <a:r>
              <a:rPr lang="en-GB" dirty="0"/>
              <a:t>Con’s</a:t>
            </a:r>
          </a:p>
          <a:p>
            <a:pPr lvl="1"/>
            <a:r>
              <a:rPr lang="en-GB" dirty="0"/>
              <a:t>Weighting by </a:t>
            </a:r>
            <a:r>
              <a:rPr lang="en-GB" i="1" dirty="0"/>
              <a:t>p(x)</a:t>
            </a:r>
            <a:r>
              <a:rPr lang="en-GB" dirty="0"/>
              <a:t> may be unstable if estimated </a:t>
            </a:r>
            <a:r>
              <a:rPr lang="en-GB" i="1" dirty="0"/>
              <a:t>p(x)</a:t>
            </a:r>
            <a:r>
              <a:rPr lang="en-GB" dirty="0"/>
              <a:t> gets close to 0 or 1</a:t>
            </a:r>
          </a:p>
          <a:p>
            <a:pPr lvl="2"/>
            <a:r>
              <a:rPr lang="en-GB" dirty="0"/>
              <a:t>If ML estimators predicts </a:t>
            </a:r>
            <a:r>
              <a:rPr lang="en-GB" i="1" dirty="0"/>
              <a:t>p(x) </a:t>
            </a:r>
            <a:r>
              <a:rPr lang="en-GB" dirty="0"/>
              <a:t>well so as to (almost) separate treated &amp; controls</a:t>
            </a:r>
          </a:p>
          <a:p>
            <a:pPr lvl="2"/>
            <a:r>
              <a:rPr lang="en-GB" dirty="0"/>
              <a:t>If (real) common support is weak (leading to first point)</a:t>
            </a:r>
          </a:p>
          <a:p>
            <a:pPr lvl="1"/>
            <a:r>
              <a:rPr lang="en-GB" dirty="0"/>
              <a:t>Limited theoretical guarantees high-dimensional </a:t>
            </a:r>
            <a:r>
              <a:rPr lang="en-GB" i="1" dirty="0"/>
              <a:t>CATE(x)</a:t>
            </a:r>
            <a:r>
              <a:rPr lang="en-GB" dirty="0"/>
              <a:t> rather unexplored (DR-Learner)</a:t>
            </a:r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07758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D59A58-BC56-46ED-8FE0-D5497FF4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Extensions of DML theory (examples)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53118F-614D-4398-BBC7-65C6F0ABB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737290"/>
            <a:ext cx="10501808" cy="4549210"/>
          </a:xfrm>
        </p:spPr>
        <p:txBody>
          <a:bodyPr>
            <a:normAutofit/>
          </a:bodyPr>
          <a:lstStyle/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EA8F118-8963-4145-9078-F1A783F4F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74" y="1836703"/>
            <a:ext cx="5299968" cy="24586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A2DEE4C-EC43-4570-9494-65203D3F4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016" y="1810916"/>
            <a:ext cx="5146410" cy="299073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86ABDF5-F0C3-4E67-A604-66438E3C5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77" y="5077292"/>
            <a:ext cx="3018360" cy="104133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926CE49-6F6D-4A05-BE50-86620667A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930" y="5121091"/>
            <a:ext cx="2065833" cy="104574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F96F315-2F64-4A1B-B4B1-F08519F1C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2730" y="5047186"/>
            <a:ext cx="2304255" cy="84563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94E8A87-523A-4C40-8EB6-03E04C7235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879" y="5077292"/>
            <a:ext cx="2767825" cy="93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9884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F214FEA-F1F2-435E-A7F7-D4098D1C5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792" y="1847106"/>
            <a:ext cx="275550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8286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91902901-D9EF-46BC-9ECA-5F1590E9B9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728" y="-1144862"/>
            <a:ext cx="13014294" cy="976072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-245640" y="1883154"/>
            <a:ext cx="11843270" cy="396000"/>
          </a:xfrm>
          <a:solidFill>
            <a:schemeClr val="bg1">
              <a:lumMod val="95000"/>
              <a:alpha val="40000"/>
            </a:schemeClr>
          </a:solidFill>
        </p:spPr>
        <p:txBody>
          <a:bodyPr>
            <a:normAutofit lnSpcReduction="10000"/>
          </a:bodyPr>
          <a:lstStyle/>
          <a:p>
            <a:pPr marL="720000" indent="0">
              <a:lnSpc>
                <a:spcPct val="100000"/>
              </a:lnSpc>
              <a:spcAft>
                <a:spcPts val="1800"/>
              </a:spcAft>
            </a:pPr>
            <a:r>
              <a:rPr lang="en-GB" sz="2000" noProof="0" dirty="0">
                <a:solidFill>
                  <a:schemeClr val="tx1"/>
                </a:solidFill>
              </a:rPr>
              <a:t>1 </a:t>
            </a:r>
            <a:r>
              <a:rPr lang="en-GB" sz="2000" dirty="0">
                <a:solidFill>
                  <a:schemeClr val="tx1"/>
                </a:solidFill>
              </a:rPr>
              <a:t>| Introduction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-245640" y="2423488"/>
            <a:ext cx="11652801" cy="396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defPPr>
              <a:defRPr lang="de-DE"/>
            </a:defPPr>
            <a:lvl1pPr marL="720000" indent="0" defTabSz="91440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20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defTabSz="914400" eaLnBrk="1" latinLnBrk="0" hangingPunct="1">
              <a:spcBef>
                <a:spcPts val="200"/>
              </a:spcBef>
              <a:buFont typeface="Arial" pitchFamily="34" charset="0"/>
              <a:buChar char="–"/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defTabSz="914400" eaLnBrk="1" latinLnBrk="0" hangingPunct="1">
              <a:spcBef>
                <a:spcPts val="200"/>
              </a:spcBef>
              <a:buFont typeface="Symbol" pitchFamily="18" charset="2"/>
              <a:buChar char="-"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>
                <a:latin typeface="+mn-lt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>
                <a:latin typeface="+mn-lt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2 | Machine Learning vs Causal Machine Learning</a:t>
            </a:r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-245640" y="2991034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3 | Double Debiased Machine Learning</a:t>
            </a: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-245640" y="3527236"/>
            <a:ext cx="11843344" cy="396000"/>
          </a:xfrm>
          <a:prstGeom prst="rect">
            <a:avLst/>
          </a:prstGeom>
          <a:solidFill>
            <a:srgbClr val="11682E">
              <a:alpha val="40000"/>
            </a:srgb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/>
              <a:t>4 | Causal Trees &amp; Forests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402E88E-4ADD-474F-EAD7-1E46129EE9D0}"/>
              </a:ext>
            </a:extLst>
          </p:cNvPr>
          <p:cNvSpPr txBox="1">
            <a:spLocks/>
          </p:cNvSpPr>
          <p:nvPr/>
        </p:nvSpPr>
        <p:spPr>
          <a:xfrm>
            <a:off x="-245640" y="406343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5 | A comparison of Comprehensive Causal Machine Learners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3F46B544-9E6E-81C7-71A3-6BA1205F94A1}"/>
              </a:ext>
            </a:extLst>
          </p:cNvPr>
          <p:cNvSpPr txBox="1">
            <a:spLocks/>
          </p:cNvSpPr>
          <p:nvPr/>
        </p:nvSpPr>
        <p:spPr>
          <a:xfrm>
            <a:off x="-245640" y="4599640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6 | Optimal Policy &amp; Algorithmic Decision Making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FBFA3DE-B8D6-88D3-87BA-A00365987676}"/>
              </a:ext>
            </a:extLst>
          </p:cNvPr>
          <p:cNvSpPr txBox="1">
            <a:spLocks/>
          </p:cNvSpPr>
          <p:nvPr/>
        </p:nvSpPr>
        <p:spPr>
          <a:xfrm>
            <a:off x="-238400" y="517131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7 | Conclusions &amp; outlook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571A75C-016B-3AE8-4D49-468D554C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624" y="-25101"/>
            <a:ext cx="4194149" cy="57606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DF2B4EA-A3BA-E771-11DE-480F58385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114" y="0"/>
            <a:ext cx="707510" cy="16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1421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>
          <a:xfrm>
            <a:off x="547441" y="915566"/>
            <a:ext cx="8812434" cy="571500"/>
          </a:xfrm>
        </p:spPr>
        <p:txBody>
          <a:bodyPr/>
          <a:lstStyle/>
          <a:p>
            <a:pPr eaLnBrk="1" hangingPunct="1"/>
            <a:r>
              <a:rPr lang="en-GB" b="0" dirty="0">
                <a:latin typeface="Segoe UI" pitchFamily="34" charset="0"/>
                <a:ea typeface="Segoe UI" pitchFamily="34" charset="0"/>
                <a:cs typeface="Segoe UI" pitchFamily="34" charset="0"/>
              </a:rPr>
              <a:t>Estimation of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547441" y="1775098"/>
            <a:ext cx="9937103" cy="42862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3050" indent="-27305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16000"/>
              <a:buFont typeface="Segoe UI" pitchFamily="34" charset="0"/>
              <a:buNone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273050" indent="-27305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504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756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2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77913" indent="-273050" algn="l" defTabSz="914400" rtl="0" eaLnBrk="1" latinLnBrk="0" hangingPunct="1">
              <a:spcBef>
                <a:spcPct val="20000"/>
              </a:spcBef>
              <a:spcAft>
                <a:spcPts val="200"/>
              </a:spcAft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dirty="0"/>
              <a:t>Causal problem is transformed into prediction problem(s)</a:t>
            </a:r>
          </a:p>
          <a:p>
            <a:pPr lvl="1" fontAlgn="auto"/>
            <a:r>
              <a:rPr lang="en-US" dirty="0"/>
              <a:t>Machine learning (ML) methods are good with prediction problem(s)</a:t>
            </a:r>
          </a:p>
          <a:p>
            <a:pPr fontAlgn="auto"/>
            <a:r>
              <a:rPr lang="en-US" dirty="0"/>
              <a:t>Goal is to estimate a </a:t>
            </a:r>
            <a:r>
              <a:rPr lang="en-US" i="1" dirty="0"/>
              <a:t>difference of </a:t>
            </a:r>
            <a:r>
              <a:rPr lang="en-US" b="1" i="1" dirty="0"/>
              <a:t>2</a:t>
            </a:r>
            <a:r>
              <a:rPr lang="en-US" dirty="0"/>
              <a:t> conditional expectations in </a:t>
            </a:r>
            <a:r>
              <a:rPr lang="en-US" b="1" i="1" dirty="0"/>
              <a:t>2</a:t>
            </a:r>
            <a:r>
              <a:rPr lang="en-US" i="1" dirty="0"/>
              <a:t> </a:t>
            </a:r>
            <a:r>
              <a:rPr lang="en-US" dirty="0"/>
              <a:t>(nonrandom) </a:t>
            </a:r>
            <a:r>
              <a:rPr lang="en-US" i="1" dirty="0"/>
              <a:t>populations </a:t>
            </a:r>
            <a:r>
              <a:rPr lang="en-US" dirty="0"/>
              <a:t>defined by observed treatment status</a:t>
            </a:r>
          </a:p>
          <a:p>
            <a:pPr lvl="1" fontAlgn="auto"/>
            <a:r>
              <a:rPr lang="en-US" dirty="0"/>
              <a:t>Nonstandard ML problem</a:t>
            </a:r>
          </a:p>
          <a:p>
            <a:pPr lvl="1" fontAlgn="auto"/>
            <a:r>
              <a:rPr lang="en-US" dirty="0"/>
              <a:t>‘Ground truth’ not observable (‘true’ dependent variable unobservable)</a:t>
            </a:r>
          </a:p>
          <a:p>
            <a:pPr fontAlgn="auto"/>
            <a:r>
              <a:rPr lang="en-US" dirty="0"/>
              <a:t>Selection into these (sub-)populations by ‘selection process’</a:t>
            </a:r>
          </a:p>
          <a:p>
            <a:pPr lvl="1" fontAlgn="auto"/>
            <a:r>
              <a:rPr lang="en-US" i="1" dirty="0"/>
              <a:t>Propensity score, p</a:t>
            </a:r>
            <a:r>
              <a:rPr lang="en-US" i="1" baseline="-25000" dirty="0"/>
              <a:t>m </a:t>
            </a:r>
            <a:r>
              <a:rPr lang="en-US" i="1" dirty="0"/>
              <a:t>(x), </a:t>
            </a:r>
            <a:r>
              <a:rPr lang="en-US" dirty="0"/>
              <a:t>affects properties of estimators by changing the …</a:t>
            </a:r>
          </a:p>
          <a:p>
            <a:pPr lvl="2" fontAlgn="auto"/>
            <a:r>
              <a:rPr lang="en-US" dirty="0"/>
              <a:t>observed joint distribution of </a:t>
            </a:r>
            <a:r>
              <a:rPr lang="en-US" i="1" dirty="0"/>
              <a:t>X</a:t>
            </a:r>
            <a:r>
              <a:rPr lang="en-US" dirty="0"/>
              <a:t> &amp; </a:t>
            </a:r>
            <a:r>
              <a:rPr lang="en-US" i="1" dirty="0"/>
              <a:t>Y</a:t>
            </a:r>
            <a:r>
              <a:rPr lang="en-US" dirty="0"/>
              <a:t> in the subpopulations (confounding)</a:t>
            </a:r>
            <a:endParaRPr lang="en-US" i="1" dirty="0"/>
          </a:p>
          <a:p>
            <a:pPr lvl="2" fontAlgn="auto"/>
            <a:r>
              <a:rPr lang="en-US" dirty="0"/>
              <a:t>sample sizes of subpopulations (bias &amp; precision)</a:t>
            </a:r>
          </a:p>
          <a:p>
            <a:pPr fontAlgn="auto"/>
            <a:endParaRPr lang="en-US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4442480"/>
              </p:ext>
            </p:extLst>
          </p:nvPr>
        </p:nvGraphicFramePr>
        <p:xfrm>
          <a:off x="2960341" y="1000149"/>
          <a:ext cx="3986634" cy="486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63560" imgH="203040" progId="Equation.DSMT4">
                  <p:embed/>
                </p:oleObj>
              </mc:Choice>
              <mc:Fallback>
                <p:oleObj name="Equation" r:id="rId2" imgW="1663560" imgH="203040" progId="Equation.DSMT4">
                  <p:embed/>
                  <p:pic>
                    <p:nvPicPr>
                      <p:cNvPr id="5" name="Objekt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60341" y="1000149"/>
                        <a:ext cx="3986634" cy="486917"/>
                      </a:xfrm>
                      <a:prstGeom prst="rect">
                        <a:avLst/>
                      </a:prstGeom>
                      <a:ln>
                        <a:solidFill>
                          <a:srgbClr val="115C2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77186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>
          <a:xfrm>
            <a:off x="475432" y="915566"/>
            <a:ext cx="8884442" cy="571500"/>
          </a:xfrm>
        </p:spPr>
        <p:txBody>
          <a:bodyPr/>
          <a:lstStyle/>
          <a:p>
            <a:pPr eaLnBrk="1" hangingPunct="1"/>
            <a:r>
              <a:rPr lang="en-GB" b="0" dirty="0">
                <a:latin typeface="Segoe UI" pitchFamily="34" charset="0"/>
                <a:ea typeface="Segoe UI" pitchFamily="34" charset="0"/>
                <a:cs typeface="Segoe UI" pitchFamily="34" charset="0"/>
              </a:rPr>
              <a:t>General remarks on predicting IATE(x)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475432" y="1775098"/>
            <a:ext cx="9073008" cy="42862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3050" indent="-27305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16000"/>
              <a:buFont typeface="Segoe UI" pitchFamily="34" charset="0"/>
              <a:buNone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273050" indent="-27305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504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756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2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77913" indent="-273050" algn="l" defTabSz="914400" rtl="0" eaLnBrk="1" latinLnBrk="0" hangingPunct="1">
              <a:spcBef>
                <a:spcPct val="20000"/>
              </a:spcBef>
              <a:spcAft>
                <a:spcPts val="200"/>
              </a:spcAft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dirty="0"/>
              <a:t>The ML </a:t>
            </a:r>
            <a:r>
              <a:rPr lang="en-US" i="1" dirty="0"/>
              <a:t>goodness-of-fit perspective </a:t>
            </a:r>
            <a:r>
              <a:rPr lang="en-US" dirty="0"/>
              <a:t>on this problem</a:t>
            </a:r>
          </a:p>
          <a:p>
            <a:pPr fontAlgn="auto"/>
            <a:endParaRPr lang="en-US" dirty="0"/>
          </a:p>
          <a:p>
            <a:pPr fontAlgn="auto"/>
            <a:endParaRPr lang="en-US" dirty="0"/>
          </a:p>
          <a:p>
            <a:pPr fontAlgn="auto"/>
            <a:endParaRPr lang="en-US" dirty="0"/>
          </a:p>
          <a:p>
            <a:pPr fontAlgn="auto"/>
            <a:endParaRPr lang="en-US" dirty="0"/>
          </a:p>
          <a:p>
            <a:pPr fontAlgn="auto"/>
            <a:r>
              <a:rPr lang="en-US" dirty="0"/>
              <a:t>The last term (</a:t>
            </a:r>
            <a:r>
              <a:rPr lang="en-US" b="1" dirty="0"/>
              <a:t>M</a:t>
            </a:r>
            <a:r>
              <a:rPr lang="en-US" dirty="0"/>
              <a:t>ean </a:t>
            </a:r>
            <a:r>
              <a:rPr lang="en-US" b="1" dirty="0"/>
              <a:t>C</a:t>
            </a:r>
            <a:r>
              <a:rPr lang="en-US" dirty="0"/>
              <a:t>orrelated </a:t>
            </a:r>
            <a:r>
              <a:rPr lang="en-US" b="1" dirty="0"/>
              <a:t>E</a:t>
            </a:r>
            <a:r>
              <a:rPr lang="en-US" dirty="0"/>
              <a:t>rror) cannot be easily estimated</a:t>
            </a:r>
          </a:p>
          <a:p>
            <a:pPr lvl="1" fontAlgn="auto"/>
            <a:r>
              <a:rPr lang="en-US" dirty="0"/>
              <a:t>If </a:t>
            </a:r>
            <a:r>
              <a:rPr lang="en-US" i="1" dirty="0"/>
              <a:t>x</a:t>
            </a:r>
            <a:r>
              <a:rPr lang="en-US" dirty="0"/>
              <a:t> is continuous, 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dirty="0" err="1"/>
              <a:t>’s</a:t>
            </a:r>
            <a:r>
              <a:rPr lang="en-US" dirty="0"/>
              <a:t> in treatments </a:t>
            </a:r>
            <a:r>
              <a:rPr lang="en-US" i="1" dirty="0"/>
              <a:t>1</a:t>
            </a:r>
            <a:r>
              <a:rPr lang="en-US" dirty="0"/>
              <a:t> </a:t>
            </a:r>
            <a:r>
              <a:rPr lang="en-US" b="1" i="1" dirty="0"/>
              <a:t>&amp;</a:t>
            </a:r>
            <a:r>
              <a:rPr lang="en-US" dirty="0"/>
              <a:t> 0 with same value of </a:t>
            </a:r>
            <a:r>
              <a:rPr lang="en-US" i="1" dirty="0"/>
              <a:t>x</a:t>
            </a:r>
            <a:r>
              <a:rPr lang="en-US" dirty="0"/>
              <a:t> will not be observed</a:t>
            </a:r>
          </a:p>
          <a:p>
            <a:pPr lvl="1" fontAlgn="auto"/>
            <a:r>
              <a:rPr lang="en-US" dirty="0"/>
              <a:t>Different estimation methods approximate MCE() differently</a:t>
            </a:r>
          </a:p>
          <a:p>
            <a:pPr fontAlgn="auto"/>
            <a:endParaRPr lang="en-US" dirty="0"/>
          </a:p>
          <a:p>
            <a:pPr fontAlgn="auto"/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97001" y="-169277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4964238"/>
              </p:ext>
            </p:extLst>
          </p:nvPr>
        </p:nvGraphicFramePr>
        <p:xfrm>
          <a:off x="533400" y="3171825"/>
          <a:ext cx="7953375" cy="162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736880" imgH="965160" progId="Equation.DSMT4">
                  <p:embed/>
                </p:oleObj>
              </mc:Choice>
              <mc:Fallback>
                <p:oleObj name="Equation" r:id="rId2" imgW="4736880" imgH="965160" progId="Equation.DSMT4">
                  <p:embed/>
                  <p:pic>
                    <p:nvPicPr>
                      <p:cNvPr id="4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171825"/>
                        <a:ext cx="7953375" cy="16208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632451"/>
              </p:ext>
            </p:extLst>
          </p:nvPr>
        </p:nvGraphicFramePr>
        <p:xfrm>
          <a:off x="544513" y="2538413"/>
          <a:ext cx="646906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848040" imgH="253800" progId="Equation.DSMT4">
                  <p:embed/>
                </p:oleObj>
              </mc:Choice>
              <mc:Fallback>
                <p:oleObj name="Equation" r:id="rId4" imgW="3848040" imgH="253800" progId="Equation.DSMT4">
                  <p:embed/>
                  <p:pic>
                    <p:nvPicPr>
                      <p:cNvPr id="7" name="Objek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513" y="2538413"/>
                        <a:ext cx="6469062" cy="425450"/>
                      </a:xfrm>
                      <a:prstGeom prst="rect">
                        <a:avLst/>
                      </a:prstGeom>
                      <a:ln w="28575">
                        <a:solidFill>
                          <a:srgbClr val="2E5C35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9063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egoe UI" pitchFamily="34" charset="0"/>
                <a:ea typeface="Segoe UI" pitchFamily="34" charset="0"/>
                <a:cs typeface="Segoe UI" pitchFamily="34" charset="0"/>
              </a:rPr>
              <a:t>Remarks on this prediction problem | 3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9448" y="1703090"/>
            <a:ext cx="9865096" cy="4583410"/>
          </a:xfrm>
        </p:spPr>
        <p:txBody>
          <a:bodyPr>
            <a:normAutofit lnSpcReduction="10000"/>
          </a:bodyPr>
          <a:lstStyle/>
          <a:p>
            <a:pPr fontAlgn="auto"/>
            <a:endParaRPr lang="en-US" dirty="0"/>
          </a:p>
          <a:p>
            <a:pPr fontAlgn="auto"/>
            <a:r>
              <a:rPr lang="en-US" dirty="0"/>
              <a:t>The 2 estimators of the 2 regression curves are tied together</a:t>
            </a:r>
          </a:p>
          <a:p>
            <a:pPr lvl="1"/>
            <a:r>
              <a:rPr lang="en-US" dirty="0"/>
              <a:t>Positively correlated estimation errors of the regression curves matter less</a:t>
            </a:r>
          </a:p>
          <a:p>
            <a:pPr fontAlgn="auto"/>
            <a:r>
              <a:rPr lang="en-US" dirty="0"/>
              <a:t>MCE leads to biased estimation of the 2 regression curves</a:t>
            </a:r>
          </a:p>
          <a:p>
            <a:pPr lvl="1" fontAlgn="auto"/>
            <a:r>
              <a:rPr lang="en-US" dirty="0"/>
              <a:t>If estimation errors are correlated across treatments, this will be a better estimator for the difference despite being a worse estimator for the 2 regression curves</a:t>
            </a:r>
          </a:p>
          <a:p>
            <a:r>
              <a:rPr lang="en-US" dirty="0"/>
              <a:t>ML principles may be modified </a:t>
            </a:r>
          </a:p>
          <a:p>
            <a:pPr lvl="1"/>
            <a:r>
              <a:rPr lang="en-US" dirty="0"/>
              <a:t>to account for this ‘tying together’ of the regression curves</a:t>
            </a:r>
          </a:p>
          <a:p>
            <a:pPr lvl="2"/>
            <a:r>
              <a:rPr lang="en-US" dirty="0"/>
              <a:t>Different estimators use different approximations of the MCE()</a:t>
            </a:r>
          </a:p>
          <a:p>
            <a:pPr lvl="1"/>
            <a:r>
              <a:rPr lang="en-US" dirty="0"/>
              <a:t>to remove bias of the estimator (needed for inference)</a:t>
            </a:r>
          </a:p>
          <a:p>
            <a:endParaRPr lang="en-US" dirty="0"/>
          </a:p>
          <a:p>
            <a:pPr marL="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635673" y="3692020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5237587"/>
              </p:ext>
            </p:extLst>
          </p:nvPr>
        </p:nvGraphicFramePr>
        <p:xfrm>
          <a:off x="615950" y="1724025"/>
          <a:ext cx="7986713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84600" imgH="304560" progId="Equation.DSMT4">
                  <p:embed/>
                </p:oleObj>
              </mc:Choice>
              <mc:Fallback>
                <p:oleObj name="Equation" r:id="rId2" imgW="4584600" imgH="304560" progId="Equation.DSMT4">
                  <p:embed/>
                  <p:pic>
                    <p:nvPicPr>
                      <p:cNvPr id="8" name="Objek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50" y="1724025"/>
                        <a:ext cx="7986713" cy="5318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39392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principles of </a:t>
            </a:r>
            <a:r>
              <a:rPr lang="en-GB" i="1" dirty="0"/>
              <a:t>Causal Trees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809298"/>
            <a:ext cx="10285784" cy="421427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Homogeneous-in-X strata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no-selection-bias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difference of </a:t>
            </a:r>
            <a:r>
              <a:rPr lang="en-GB" i="1" dirty="0"/>
              <a:t>Y</a:t>
            </a:r>
            <a:r>
              <a:rPr lang="en-GB" dirty="0"/>
              <a:t> between treated &amp; controls is ‘good’ estimator</a:t>
            </a:r>
          </a:p>
          <a:p>
            <a:r>
              <a:rPr lang="en-GB" dirty="0"/>
              <a:t>Approximation of </a:t>
            </a:r>
            <a:r>
              <a:rPr lang="en-GB" i="1" dirty="0"/>
              <a:t>min(MSE)</a:t>
            </a:r>
            <a:r>
              <a:rPr lang="en-GB" dirty="0"/>
              <a:t> used: </a:t>
            </a:r>
            <a:r>
              <a:rPr lang="en-GB" i="1" dirty="0"/>
              <a:t>max(Var(IATE(x)))</a:t>
            </a:r>
          </a:p>
          <a:p>
            <a:r>
              <a:rPr lang="en-GB" dirty="0"/>
              <a:t>Estimator of </a:t>
            </a:r>
            <a:r>
              <a:rPr lang="en-GB" i="1" dirty="0"/>
              <a:t>IATEs(x)</a:t>
            </a:r>
            <a:r>
              <a:rPr lang="en-GB" dirty="0"/>
              <a:t>: Difference of (weighted) within leaf treatment-control outcome means</a:t>
            </a:r>
          </a:p>
          <a:p>
            <a:r>
              <a:rPr lang="en-GB" dirty="0"/>
              <a:t>Honesty</a:t>
            </a:r>
          </a:p>
          <a:p>
            <a:pPr lvl="1"/>
            <a:r>
              <a:rPr lang="en-GB" dirty="0"/>
              <a:t>Different data to build forest &amp; to populate the final leaves with </a:t>
            </a:r>
            <a:r>
              <a:rPr lang="en-GB" i="1" dirty="0" err="1"/>
              <a:t>y</a:t>
            </a:r>
            <a:r>
              <a:rPr lang="en-GB" i="1" baseline="-25000" dirty="0" err="1"/>
              <a:t>i</a:t>
            </a:r>
            <a:endParaRPr lang="en-GB" i="1" baseline="-25000" dirty="0"/>
          </a:p>
          <a:p>
            <a:pPr lvl="1"/>
            <a:r>
              <a:rPr lang="en-GB" dirty="0"/>
              <a:t>Avoidance of overfitting </a:t>
            </a:r>
          </a:p>
          <a:p>
            <a:pPr lvl="1"/>
            <a:r>
              <a:rPr lang="en-GB" dirty="0"/>
              <a:t>Debiasing &amp; allowing for inference</a:t>
            </a:r>
          </a:p>
          <a:p>
            <a:r>
              <a:rPr lang="en-GB" dirty="0"/>
              <a:t>Currently, rarely used for estimation</a:t>
            </a:r>
          </a:p>
          <a:p>
            <a:pPr lvl="2"/>
            <a:r>
              <a:rPr lang="en-GB" dirty="0"/>
              <a:t>Trees tend to be unstable &amp; to have too much variance</a:t>
            </a:r>
          </a:p>
          <a:p>
            <a:pPr lvl="2"/>
            <a:r>
              <a:rPr lang="en-GB" dirty="0"/>
              <a:t>Outperformed by Causal Forests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5D0885D-9E33-4EF0-E779-E7E3DA2D5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817" y="0"/>
            <a:ext cx="6507758" cy="81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514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principles of </a:t>
            </a:r>
            <a:r>
              <a:rPr lang="en-GB" i="1" dirty="0"/>
              <a:t>Causal Forests </a:t>
            </a:r>
            <a:r>
              <a:rPr lang="en-GB" dirty="0"/>
              <a:t>|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Use deep causal trees</a:t>
            </a:r>
          </a:p>
          <a:p>
            <a:pPr lvl="1"/>
            <a:r>
              <a:rPr lang="en-GB" dirty="0"/>
              <a:t>Low bias, but high variance</a:t>
            </a:r>
          </a:p>
          <a:p>
            <a:r>
              <a:rPr lang="en-GB" dirty="0"/>
              <a:t>Use Random-Forest-like splitting algorithm with adapted splitting rule</a:t>
            </a:r>
          </a:p>
          <a:p>
            <a:pPr lvl="1"/>
            <a:r>
              <a:rPr lang="en-GB" dirty="0"/>
              <a:t>Different Causal Forests use different splitting rules that try to approximate the MSE of the IATE</a:t>
            </a:r>
          </a:p>
          <a:p>
            <a:pPr lvl="2"/>
            <a:r>
              <a:rPr lang="en-GB" dirty="0"/>
              <a:t>Maximise treatment effect heterogeneity: CF (Wager, Athey, 2018), </a:t>
            </a:r>
            <a:r>
              <a:rPr lang="en-GB" b="1" i="1" dirty="0"/>
              <a:t>grf</a:t>
            </a:r>
            <a:r>
              <a:rPr lang="en-GB" dirty="0"/>
              <a:t> (Athey, Tibshirani, Wager, 2019)</a:t>
            </a:r>
          </a:p>
          <a:p>
            <a:pPr lvl="2"/>
            <a:r>
              <a:rPr lang="en-GB" dirty="0"/>
              <a:t>Approximate estimation errors directly: </a:t>
            </a:r>
            <a:r>
              <a:rPr lang="en-GB" i="1" dirty="0"/>
              <a:t>mcf</a:t>
            </a:r>
            <a:r>
              <a:rPr lang="en-GB" dirty="0"/>
              <a:t> (Lechner, 2018)</a:t>
            </a:r>
          </a:p>
          <a:p>
            <a:r>
              <a:rPr lang="en-GB" dirty="0"/>
              <a:t>Honest estimation to avoid bias &amp; getting inference</a:t>
            </a:r>
          </a:p>
          <a:p>
            <a:pPr lvl="1"/>
            <a:r>
              <a:rPr lang="en-GB" dirty="0"/>
              <a:t>Different data to build forest &amp; to populate the final leaves with </a:t>
            </a:r>
            <a:r>
              <a:rPr lang="en-GB" i="1" dirty="0" err="1"/>
              <a:t>y</a:t>
            </a:r>
            <a:r>
              <a:rPr lang="en-GB" i="1" baseline="-25000" dirty="0" err="1"/>
              <a:t>i</a:t>
            </a:r>
            <a:endParaRPr lang="en-GB" i="1" baseline="-25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79AF8B-004E-1023-D246-F2756DBA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088" y="-4074"/>
            <a:ext cx="4164678" cy="163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222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Generalized Random Forests | 1 | Estimation of IATE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809298"/>
            <a:ext cx="10501808" cy="4358288"/>
          </a:xfrm>
        </p:spPr>
        <p:txBody>
          <a:bodyPr>
            <a:normAutofit/>
          </a:bodyPr>
          <a:lstStyle/>
          <a:p>
            <a:r>
              <a:rPr lang="en-GB" dirty="0"/>
              <a:t>Extension of Random Forest to nonparametric local GMM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Weights obtained from gradient-based splitting rule </a:t>
            </a:r>
            <a:r>
              <a:rPr lang="en-GB" dirty="0">
                <a:sym typeface="Wingdings" panose="05000000000000000000" pitchFamily="2" charset="2"/>
              </a:rPr>
              <a:t> maximise treatment effect heterogeneity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Honesty (instead of cross-fitting)</a:t>
            </a:r>
          </a:p>
        </p:txBody>
      </p:sp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68AD5D23-88C1-3AFC-0321-7779D7A8CF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068324"/>
              </p:ext>
            </p:extLst>
          </p:nvPr>
        </p:nvGraphicFramePr>
        <p:xfrm>
          <a:off x="640802" y="3359272"/>
          <a:ext cx="10098126" cy="1299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514920" imgH="838080" progId="Equation.DSMT4">
                  <p:embed/>
                </p:oleObj>
              </mc:Choice>
              <mc:Fallback>
                <p:oleObj name="Equation" r:id="rId2" imgW="6514920" imgH="838080" progId="Equation.DSMT4">
                  <p:embed/>
                  <p:pic>
                    <p:nvPicPr>
                      <p:cNvPr id="8" name="Objekt 7">
                        <a:extLst>
                          <a:ext uri="{FF2B5EF4-FFF2-40B4-BE49-F238E27FC236}">
                            <a16:creationId xmlns:a16="http://schemas.microsoft.com/office/drawing/2014/main" id="{68AD5D23-88C1-3AFC-0321-7779D7A8CF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0802" y="3359272"/>
                        <a:ext cx="10098126" cy="12990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67A3AA66-E5A0-DAEF-57C1-7CE0129DF9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9709" y="2423170"/>
          <a:ext cx="10531134" cy="826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794280" imgH="533160" progId="Equation.DSMT4">
                  <p:embed/>
                </p:oleObj>
              </mc:Choice>
              <mc:Fallback>
                <p:oleObj name="Equation" r:id="rId4" imgW="6794280" imgH="533160" progId="Equation.DSMT4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67A3AA66-E5A0-DAEF-57C1-7CE0129DF9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9709" y="2423170"/>
                        <a:ext cx="10531134" cy="8263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B8B2BC77-E257-611A-B6FE-DB233834B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2096" y="26199"/>
            <a:ext cx="3978364" cy="1045976"/>
          </a:xfrm>
          <a:prstGeom prst="rect">
            <a:avLst/>
          </a:prstGeom>
          <a:ln>
            <a:solidFill>
              <a:srgbClr val="2E5C35"/>
            </a:solidFill>
          </a:ln>
        </p:spPr>
      </p:pic>
    </p:spTree>
    <p:extLst>
      <p:ext uri="{BB962C8B-B14F-4D97-AF65-F5344CB8AC3E}">
        <p14:creationId xmlns:p14="http://schemas.microsoft.com/office/powerpoint/2010/main" val="3287139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Quick 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Participants</a:t>
            </a:r>
          </a:p>
          <a:p>
            <a:pPr lvl="1"/>
            <a:r>
              <a:rPr lang="en-GB" dirty="0"/>
              <a:t>Professional background?</a:t>
            </a:r>
          </a:p>
          <a:p>
            <a:pPr lvl="1"/>
            <a:r>
              <a:rPr lang="en-GB" dirty="0"/>
              <a:t>Knowledge in the estimation of causal effects, machine learning, Python?</a:t>
            </a:r>
          </a:p>
          <a:p>
            <a:r>
              <a:rPr lang="en-GB" dirty="0"/>
              <a:t>Myself</a:t>
            </a:r>
          </a:p>
          <a:p>
            <a:pPr lvl="1"/>
            <a:r>
              <a:rPr lang="en-GB" dirty="0"/>
              <a:t>Professor of Econometrics at the University of St. Gallen</a:t>
            </a:r>
          </a:p>
          <a:p>
            <a:pPr lvl="1"/>
            <a:r>
              <a:rPr lang="en-GB" dirty="0"/>
              <a:t>Co-head of The Swiss Institute for Empirical Economic Research at the University of St. Gallen</a:t>
            </a:r>
          </a:p>
          <a:p>
            <a:pPr lvl="1"/>
            <a:r>
              <a:rPr lang="en-US" dirty="0">
                <a:hlinkClick r:id="rId2"/>
              </a:rPr>
              <a:t>Empirical Economic Research | SEW-HSG | University of St.Gallen (unisg.ch)</a:t>
            </a:r>
            <a:br>
              <a:rPr lang="en-US" dirty="0"/>
            </a:br>
            <a:r>
              <a:rPr lang="en-US" i="1" dirty="0"/>
              <a:t>www.michael-lechner.eu</a:t>
            </a:r>
            <a:endParaRPr lang="en-US" dirty="0"/>
          </a:p>
          <a:p>
            <a:pPr lvl="1"/>
            <a:r>
              <a:rPr lang="en-US" dirty="0"/>
              <a:t>Research interest in Causal Machine Learning, AI, programme evaluation, …</a:t>
            </a:r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Foliennummernplatzhalter 6">
            <a:extLst>
              <a:ext uri="{FF2B5EF4-FFF2-40B4-BE49-F238E27FC236}">
                <a16:creationId xmlns:a16="http://schemas.microsoft.com/office/drawing/2014/main" id="{C68352A9-7CEC-E0FD-3C20-93EEF7726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4</a:t>
            </a:fld>
            <a:endParaRPr lang="de-CH" dirty="0"/>
          </a:p>
        </p:txBody>
      </p:sp>
      <p:sp>
        <p:nvSpPr>
          <p:cNvPr id="7" name="Fußzeilenplatzhalter 5">
            <a:extLst>
              <a:ext uri="{FF2B5EF4-FFF2-40B4-BE49-F238E27FC236}">
                <a16:creationId xmlns:a16="http://schemas.microsoft.com/office/drawing/2014/main" id="{5B470E87-BCF9-B6DD-6604-FDAA7C64E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666215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Generalized Random Forests </a:t>
            </a:r>
            <a:r>
              <a:rPr lang="en-GB"/>
              <a:t>| 2 </a:t>
            </a:r>
            <a:r>
              <a:rPr lang="en-GB" dirty="0"/>
              <a:t>| Estimation ATE &amp; GATE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ATEs &amp; GATEs are estimated through additional regressions using </a:t>
            </a:r>
            <a:r>
              <a:rPr lang="en-GB" i="1" dirty="0"/>
              <a:t>grf</a:t>
            </a:r>
            <a:r>
              <a:rPr lang="en-GB" dirty="0"/>
              <a:t> score function</a:t>
            </a:r>
          </a:p>
          <a:p>
            <a:pPr lvl="1"/>
            <a:r>
              <a:rPr lang="en-GB" i="1" dirty="0"/>
              <a:t>dml-</a:t>
            </a:r>
            <a:r>
              <a:rPr lang="en-GB" u="sng" dirty="0"/>
              <a:t>like</a:t>
            </a:r>
            <a:r>
              <a:rPr lang="en-GB" dirty="0"/>
              <a:t> score function:</a:t>
            </a:r>
          </a:p>
          <a:p>
            <a:endParaRPr lang="en-GB" dirty="0"/>
          </a:p>
          <a:p>
            <a:endParaRPr lang="en-GB" dirty="0"/>
          </a:p>
          <a:p>
            <a:pPr lvl="1"/>
            <a:r>
              <a:rPr lang="en-GB" dirty="0"/>
              <a:t>ATE: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GATEs</a:t>
            </a:r>
          </a:p>
          <a:p>
            <a:pPr lvl="2"/>
            <a:r>
              <a:rPr lang="en-GB" dirty="0"/>
              <a:t>Regress score on </a:t>
            </a:r>
            <a:r>
              <a:rPr lang="en-GB" i="1" dirty="0"/>
              <a:t>Z </a:t>
            </a:r>
          </a:p>
          <a:p>
            <a:pPr lvl="2"/>
            <a:r>
              <a:rPr lang="en-GB" dirty="0"/>
              <a:t>Heteroscedasticity-robust standard errors of OLS regression</a:t>
            </a:r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6E885E80-7028-BC3B-128D-479BE56B49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055215"/>
              </p:ext>
            </p:extLst>
          </p:nvPr>
        </p:nvGraphicFramePr>
        <p:xfrm>
          <a:off x="2062163" y="2695575"/>
          <a:ext cx="52070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68680" imgH="431640" progId="Equation.DSMT4">
                  <p:embed/>
                </p:oleObj>
              </mc:Choice>
              <mc:Fallback>
                <p:oleObj name="Equation" r:id="rId2" imgW="3568680" imgH="431640" progId="Equation.DSMT4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6E885E80-7028-BC3B-128D-479BE56B49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62163" y="2695575"/>
                        <a:ext cx="5207000" cy="630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B03EA083-3A4F-119E-984A-5484EDB38E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055719"/>
              </p:ext>
            </p:extLst>
          </p:nvPr>
        </p:nvGraphicFramePr>
        <p:xfrm>
          <a:off x="2062163" y="3524145"/>
          <a:ext cx="3718080" cy="1381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323800" imgH="863280" progId="Equation.DSMT4">
                  <p:embed/>
                </p:oleObj>
              </mc:Choice>
              <mc:Fallback>
                <p:oleObj name="Equation" r:id="rId4" imgW="23238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62163" y="3524145"/>
                        <a:ext cx="3718080" cy="13812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962524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Properties of estimator to be attractive in practice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72268" y="1705909"/>
            <a:ext cx="5375772" cy="4430297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Point estimators &amp; inference for all effects</a:t>
            </a:r>
          </a:p>
          <a:p>
            <a:pPr lvl="1"/>
            <a:r>
              <a:rPr lang="en-GB" dirty="0"/>
              <a:t>All relevant aggregation levels</a:t>
            </a:r>
          </a:p>
          <a:p>
            <a:pPr lvl="1"/>
            <a:r>
              <a:rPr lang="en-GB" dirty="0"/>
              <a:t>Multiple treatments</a:t>
            </a:r>
          </a:p>
          <a:p>
            <a:r>
              <a:rPr lang="en-GB" b="1" dirty="0"/>
              <a:t>Desirable statistically properties for reasonable </a:t>
            </a:r>
            <a:r>
              <a:rPr lang="en-GB" b="1" i="1" dirty="0"/>
              <a:t>N</a:t>
            </a:r>
            <a:endParaRPr lang="en-GB" b="1" dirty="0"/>
          </a:p>
          <a:p>
            <a:pPr lvl="1"/>
            <a:r>
              <a:rPr lang="en-GB" dirty="0"/>
              <a:t>RMSE better than difference-of-regressions estimator</a:t>
            </a:r>
          </a:p>
          <a:p>
            <a:pPr lvl="1"/>
            <a:r>
              <a:rPr lang="en-GB" dirty="0"/>
              <a:t>Good basis for reliable inference: Smallish bias &amp; normally distributed estimator</a:t>
            </a:r>
          </a:p>
          <a:p>
            <a:pPr lvl="2"/>
            <a:r>
              <a:rPr lang="en-GB" dirty="0"/>
              <a:t>Maybe at the cost of some efficiency loss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3"/>
            <a:endParaRPr lang="en-GB" dirty="0"/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  <p:sp>
        <p:nvSpPr>
          <p:cNvPr id="4" name="Textfeld 3"/>
          <p:cNvSpPr txBox="1"/>
          <p:nvPr/>
        </p:nvSpPr>
        <p:spPr>
          <a:xfrm>
            <a:off x="1339528" y="480695"/>
            <a:ext cx="8007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b="1" i="1" dirty="0">
                <a:solidFill>
                  <a:srgbClr val="115C2E"/>
                </a:solidFill>
              </a:rPr>
              <a:t>The Applied Researchers’ </a:t>
            </a:r>
            <a:r>
              <a:rPr lang="de-CH" sz="3600" b="1" i="1" dirty="0" err="1">
                <a:solidFill>
                  <a:srgbClr val="115C2E"/>
                </a:solidFill>
              </a:rPr>
              <a:t>Wish</a:t>
            </a:r>
            <a:r>
              <a:rPr lang="de-CH" sz="3600" b="1" i="1" dirty="0">
                <a:solidFill>
                  <a:srgbClr val="115C2E"/>
                </a:solidFill>
              </a:rPr>
              <a:t> List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1E5D8D4A-8B26-87DD-8DA3-D5B6396EBDDE}"/>
              </a:ext>
            </a:extLst>
          </p:cNvPr>
          <p:cNvSpPr txBox="1">
            <a:spLocks/>
          </p:cNvSpPr>
          <p:nvPr/>
        </p:nvSpPr>
        <p:spPr>
          <a:xfrm>
            <a:off x="6308080" y="1705909"/>
            <a:ext cx="4680520" cy="39262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3050" indent="-27305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16000"/>
              <a:buFont typeface="Segoe UI" pitchFamily="34" charset="0"/>
              <a:buNone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273050" indent="-27305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504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756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2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77913" indent="-273050" algn="l" defTabSz="914400" rtl="0" eaLnBrk="1" latinLnBrk="0" hangingPunct="1">
              <a:spcBef>
                <a:spcPct val="20000"/>
              </a:spcBef>
              <a:spcAft>
                <a:spcPts val="200"/>
              </a:spcAft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GB" b="1" dirty="0"/>
              <a:t>Theoretical asymptotic guarantees for </a:t>
            </a:r>
            <a:r>
              <a:rPr lang="en-GB" b="1" i="1" dirty="0"/>
              <a:t>point estimator </a:t>
            </a:r>
            <a:r>
              <a:rPr lang="en-GB" b="1" dirty="0"/>
              <a:t>&amp; </a:t>
            </a:r>
            <a:r>
              <a:rPr lang="en-GB" b="1" i="1" dirty="0"/>
              <a:t>inference</a:t>
            </a:r>
          </a:p>
          <a:p>
            <a:pPr lvl="1" fontAlgn="auto"/>
            <a:r>
              <a:rPr lang="en-GB" dirty="0"/>
              <a:t>Consistency, asymptotic normality for all parameters of interest</a:t>
            </a:r>
          </a:p>
          <a:p>
            <a:pPr lvl="1" fontAlgn="auto"/>
            <a:r>
              <a:rPr lang="en-GB" dirty="0"/>
              <a:t>Consistent estimator of standard errors / valid inference</a:t>
            </a:r>
          </a:p>
          <a:p>
            <a:pPr fontAlgn="auto"/>
            <a:r>
              <a:rPr lang="en-GB" b="1" dirty="0"/>
              <a:t>Computationally not too demanding </a:t>
            </a:r>
          </a:p>
          <a:p>
            <a:pPr lvl="1" fontAlgn="auto"/>
            <a:r>
              <a:rPr lang="en-GB" dirty="0"/>
              <a:t>No separate estimations for different aggregation levels</a:t>
            </a:r>
          </a:p>
          <a:p>
            <a:pPr fontAlgn="auto"/>
            <a:endParaRPr lang="en-GB" dirty="0"/>
          </a:p>
          <a:p>
            <a:pPr lvl="1" fontAlgn="auto"/>
            <a:endParaRPr lang="en-GB" dirty="0"/>
          </a:p>
          <a:p>
            <a:pPr lvl="1" fontAlgn="auto"/>
            <a:endParaRPr lang="en-GB" dirty="0"/>
          </a:p>
          <a:p>
            <a:pPr lvl="3" fontAlgn="auto"/>
            <a:endParaRPr lang="en-GB" dirty="0"/>
          </a:p>
          <a:p>
            <a:pPr lvl="1" fontAlgn="auto"/>
            <a:endParaRPr lang="en-GB" dirty="0"/>
          </a:p>
          <a:p>
            <a:pPr lvl="2" fontAlgn="auto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25572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>
          <a:xfrm>
            <a:off x="558800" y="915566"/>
            <a:ext cx="9220200" cy="571500"/>
          </a:xfrm>
        </p:spPr>
        <p:txBody>
          <a:bodyPr/>
          <a:lstStyle/>
          <a:p>
            <a:pPr eaLnBrk="1" hangingPunct="1"/>
            <a:r>
              <a:rPr lang="en-GB" sz="26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M</a:t>
            </a:r>
            <a:r>
              <a:rPr lang="en-GB" sz="2600" dirty="0">
                <a:latin typeface="Segoe UI" pitchFamily="34" charset="0"/>
                <a:ea typeface="Segoe UI" pitchFamily="34" charset="0"/>
                <a:cs typeface="Segoe UI" pitchFamily="34" charset="0"/>
              </a:rPr>
              <a:t>odified </a:t>
            </a:r>
            <a:r>
              <a:rPr lang="en-GB" sz="26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C</a:t>
            </a:r>
            <a:r>
              <a:rPr lang="en-GB" sz="2600" dirty="0">
                <a:latin typeface="Segoe UI" pitchFamily="34" charset="0"/>
                <a:ea typeface="Segoe UI" pitchFamily="34" charset="0"/>
                <a:cs typeface="Segoe UI" pitchFamily="34" charset="0"/>
              </a:rPr>
              <a:t>ausal </a:t>
            </a:r>
            <a:r>
              <a:rPr lang="en-GB" sz="26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F</a:t>
            </a:r>
            <a:r>
              <a:rPr lang="en-GB" sz="2600" dirty="0">
                <a:latin typeface="Segoe UI" pitchFamily="34" charset="0"/>
                <a:ea typeface="Segoe UI" pitchFamily="34" charset="0"/>
                <a:cs typeface="Segoe UI" pitchFamily="34" charset="0"/>
              </a:rPr>
              <a:t>orest | Main ideas</a:t>
            </a:r>
          </a:p>
        </p:txBody>
      </p:sp>
      <p:sp>
        <p:nvSpPr>
          <p:cNvPr id="19459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</a:t>
            </a:r>
            <a:r>
              <a:rPr lang="en-GB" i="1" dirty="0"/>
              <a:t>mcf</a:t>
            </a:r>
            <a:r>
              <a:rPr lang="en-GB" dirty="0"/>
              <a:t> is a modification of the Causal Forest by Wager &amp; Athey (2018)</a:t>
            </a:r>
          </a:p>
          <a:p>
            <a:r>
              <a:rPr lang="en-GB" dirty="0"/>
              <a:t>Important modification</a:t>
            </a:r>
          </a:p>
          <a:p>
            <a:pPr lvl="1"/>
            <a:r>
              <a:rPr lang="en-GB" dirty="0"/>
              <a:t>Splitting rule based on alternative proxy for MSE</a:t>
            </a:r>
          </a:p>
          <a:p>
            <a:pPr lvl="2"/>
            <a:r>
              <a:rPr lang="en-GB" dirty="0"/>
              <a:t>Nearest neighbour approximation of the MCE</a:t>
            </a:r>
          </a:p>
          <a:p>
            <a:pPr lvl="1"/>
            <a:r>
              <a:rPr lang="en-GB" dirty="0"/>
              <a:t>Penalty function to favour split that lead to more extreme propensity scores in leaves</a:t>
            </a:r>
          </a:p>
          <a:p>
            <a:pPr lvl="2"/>
            <a:r>
              <a:rPr lang="en-GB" dirty="0"/>
              <a:t>to further reduce selection bias</a:t>
            </a:r>
          </a:p>
          <a:p>
            <a:pPr lvl="1"/>
            <a:r>
              <a:rPr lang="en-GB" dirty="0"/>
              <a:t>Representation of causal effect as weighted mean of </a:t>
            </a:r>
            <a:r>
              <a:rPr lang="en-GB" i="1" dirty="0" err="1"/>
              <a:t>y</a:t>
            </a:r>
            <a:r>
              <a:rPr lang="en-GB" i="1" baseline="-25000" dirty="0" err="1"/>
              <a:t>i</a:t>
            </a:r>
            <a:r>
              <a:rPr lang="en-GB" i="1" dirty="0" err="1"/>
              <a:t>’s</a:t>
            </a:r>
            <a:r>
              <a:rPr lang="en-GB" i="1" dirty="0"/>
              <a:t> </a:t>
            </a:r>
            <a:r>
              <a:rPr lang="en-GB" dirty="0"/>
              <a:t>is used for inference</a:t>
            </a:r>
          </a:p>
          <a:p>
            <a:pPr lvl="2"/>
            <a:r>
              <a:rPr lang="en-GB" dirty="0"/>
              <a:t>Requires different implementation of sample splitting</a:t>
            </a:r>
          </a:p>
          <a:p>
            <a:pPr lvl="1"/>
            <a:r>
              <a:rPr lang="en-GB" i="1" dirty="0"/>
              <a:t>ATE</a:t>
            </a:r>
            <a:r>
              <a:rPr lang="en-GB" dirty="0"/>
              <a:t> &amp; </a:t>
            </a:r>
            <a:r>
              <a:rPr lang="en-GB" i="1" dirty="0"/>
              <a:t>GATE(z)</a:t>
            </a:r>
            <a:r>
              <a:rPr lang="en-GB" dirty="0"/>
              <a:t> are obtained by aggregating </a:t>
            </a:r>
            <a:r>
              <a:rPr lang="en-GB" i="1" dirty="0"/>
              <a:t>IATE(x)</a:t>
            </a:r>
            <a:r>
              <a:rPr lang="en-GB" dirty="0"/>
              <a:t>’s</a:t>
            </a:r>
          </a:p>
          <a:p>
            <a:pPr lvl="1"/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77CD783-7FD3-65CC-4F5A-DAB9E8E42593}"/>
              </a:ext>
            </a:extLst>
          </p:cNvPr>
          <p:cNvGrpSpPr/>
          <p:nvPr/>
        </p:nvGrpSpPr>
        <p:grpSpPr>
          <a:xfrm>
            <a:off x="6452096" y="-1447"/>
            <a:ext cx="4032448" cy="1632530"/>
            <a:chOff x="7265269" y="4873818"/>
            <a:chExt cx="3646232" cy="1401426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0BEDD57-2473-5646-AE83-580536528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5269" y="4873818"/>
              <a:ext cx="3547666" cy="1401426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AF7608BB-193F-E2D4-9229-3D505F8A0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8480" y="5991684"/>
              <a:ext cx="1003021" cy="280539"/>
            </a:xfrm>
            <a:prstGeom prst="rect">
              <a:avLst/>
            </a:prstGeom>
          </p:spPr>
        </p:pic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3F8D18EC-3A1F-5481-4E72-A9ADC74CB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483" y="5303490"/>
            <a:ext cx="4571517" cy="97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977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egoe UI" pitchFamily="34" charset="0"/>
                <a:ea typeface="Segoe UI" pitchFamily="34" charset="0"/>
                <a:cs typeface="Segoe UI" pitchFamily="34" charset="0"/>
              </a:rPr>
              <a:t>Objective function | MCE | 2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8800" y="1703090"/>
            <a:ext cx="8801100" cy="458341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Optimize sample splits in training sample w.r.t. 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Unknown counterfactuals substituted by nearest neighbours using main diagonal of Mahalanobis distance </a:t>
            </a:r>
          </a:p>
          <a:p>
            <a:pPr lvl="1"/>
            <a:r>
              <a:rPr lang="en-GB" dirty="0"/>
              <a:t>Matching on the propensity score(s) is a bad idea: MCE is not (directly) related to selection bias</a:t>
            </a:r>
          </a:p>
          <a:p>
            <a:pPr lvl="1"/>
            <a:r>
              <a:rPr lang="en-GB" dirty="0"/>
              <a:t>Matching on predictive scores works: Computationally more expensive than Mahalanobis matching as predictive scores need to be estimated by ML</a:t>
            </a:r>
          </a:p>
          <a:p>
            <a:pPr lvl="2"/>
            <a:endParaRPr lang="en-GB" dirty="0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78557" y="2197100"/>
          <a:ext cx="519747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65280" imgH="253800" progId="Equation.DSMT4">
                  <p:embed/>
                </p:oleObj>
              </mc:Choice>
              <mc:Fallback>
                <p:oleObj name="Equation" r:id="rId2" imgW="336528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557" y="2197100"/>
                        <a:ext cx="5197475" cy="3921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635673" y="3692020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259153"/>
              </p:ext>
            </p:extLst>
          </p:nvPr>
        </p:nvGraphicFramePr>
        <p:xfrm>
          <a:off x="692150" y="2774950"/>
          <a:ext cx="7986713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587920" imgH="1168200" progId="Equation.DSMT4">
                  <p:embed/>
                </p:oleObj>
              </mc:Choice>
              <mc:Fallback>
                <p:oleObj name="Equation" r:id="rId4" imgW="5587920" imgH="1168200" progId="Equation.DSMT4">
                  <p:embed/>
                  <p:pic>
                    <p:nvPicPr>
                      <p:cNvPr id="10" name="Objek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" y="2774950"/>
                        <a:ext cx="7986713" cy="1651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23516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7440" y="987570"/>
            <a:ext cx="8928992" cy="571504"/>
          </a:xfrm>
        </p:spPr>
        <p:txBody>
          <a:bodyPr/>
          <a:lstStyle/>
          <a:p>
            <a:r>
              <a:rPr lang="en-GB" dirty="0">
                <a:latin typeface="Segoe UI" pitchFamily="34" charset="0"/>
                <a:ea typeface="Segoe UI" pitchFamily="34" charset="0"/>
                <a:cs typeface="Segoe UI" pitchFamily="34" charset="0"/>
              </a:rPr>
              <a:t>Objective function | Penalty term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7440" y="1737290"/>
            <a:ext cx="9073008" cy="4286280"/>
          </a:xfrm>
        </p:spPr>
        <p:txBody>
          <a:bodyPr>
            <a:normAutofit/>
          </a:bodyPr>
          <a:lstStyle/>
          <a:p>
            <a:r>
              <a:rPr lang="en-GB" dirty="0"/>
              <a:t>Main idea</a:t>
            </a:r>
          </a:p>
          <a:p>
            <a:pPr lvl="1"/>
            <a:r>
              <a:rPr lang="en-GB" dirty="0"/>
              <a:t>Add penalty term that penalizes splits with similar treatment probabilities</a:t>
            </a:r>
          </a:p>
          <a:p>
            <a:pPr lvl="2"/>
            <a:r>
              <a:rPr lang="en-GB" dirty="0"/>
              <a:t>Reduces selection bias effectively</a:t>
            </a:r>
          </a:p>
          <a:p>
            <a:r>
              <a:rPr lang="en-GB" i="1" dirty="0"/>
              <a:t>Example </a:t>
            </a:r>
            <a:r>
              <a:rPr lang="en-GB" dirty="0"/>
              <a:t>of a penalty function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i="1" dirty="0"/>
              <a:t>= 0</a:t>
            </a:r>
            <a:r>
              <a:rPr lang="en-GB" dirty="0"/>
              <a:t> if split leads to a perfect prediction of the probabilities in the daughter leaves</a:t>
            </a:r>
          </a:p>
          <a:p>
            <a:pPr lvl="1"/>
            <a:r>
              <a:rPr lang="en-GB" i="1" dirty="0"/>
              <a:t>= </a:t>
            </a:r>
            <a:r>
              <a:rPr lang="el-GR" i="1" dirty="0"/>
              <a:t>λ</a:t>
            </a:r>
            <a:r>
              <a:rPr lang="de-CH" dirty="0"/>
              <a:t> </a:t>
            </a:r>
            <a:r>
              <a:rPr lang="en-GB" dirty="0"/>
              <a:t>if treatment probabilities in daughter leaves are the same</a:t>
            </a:r>
          </a:p>
          <a:p>
            <a:pPr lvl="1"/>
            <a:r>
              <a:rPr lang="en-GB" dirty="0"/>
              <a:t>Cheap to compute as it only counts the treatments in any potential split</a:t>
            </a:r>
          </a:p>
          <a:p>
            <a:pPr lvl="2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397001" y="-169277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19448" y="3719686"/>
          <a:ext cx="765333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499000" imgH="457200" progId="Equation.DSMT4">
                  <p:embed/>
                </p:oleObj>
              </mc:Choice>
              <mc:Fallback>
                <p:oleObj name="Equation" r:id="rId2" imgW="5499000" imgH="457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448" y="3719686"/>
                        <a:ext cx="7653338" cy="647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48653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8800" y="987570"/>
            <a:ext cx="8989640" cy="571504"/>
          </a:xfrm>
        </p:spPr>
        <p:txBody>
          <a:bodyPr/>
          <a:lstStyle/>
          <a:p>
            <a:r>
              <a:rPr lang="en-GB" dirty="0"/>
              <a:t>Weights for aggregation &amp; inference | 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Estimators coming from RF/CF can be expressed as weighted outcome means</a:t>
            </a:r>
          </a:p>
          <a:p>
            <a:r>
              <a:rPr lang="en-GB" dirty="0"/>
              <a:t>Estimators for intermediate levels can be obtained by aggregating weights</a:t>
            </a:r>
          </a:p>
          <a:p>
            <a:pPr lvl="1"/>
            <a:r>
              <a:rPr lang="en-GB" dirty="0"/>
              <a:t>Computationally convenient</a:t>
            </a:r>
          </a:p>
          <a:p>
            <a:r>
              <a:rPr lang="en-GB" dirty="0"/>
              <a:t>Inference</a:t>
            </a:r>
          </a:p>
          <a:p>
            <a:pPr lvl="1"/>
            <a:r>
              <a:rPr lang="en-GB" dirty="0"/>
              <a:t>Weight-based inference</a:t>
            </a:r>
          </a:p>
          <a:p>
            <a:pPr lvl="2"/>
            <a:r>
              <a:rPr lang="en-GB" dirty="0"/>
              <a:t>Same principle for all aggregation levels</a:t>
            </a:r>
          </a:p>
          <a:p>
            <a:pPr lvl="2"/>
            <a:r>
              <a:rPr lang="en-GB" dirty="0"/>
              <a:t>Sample splitting required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53505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Inference | General weight-based estimators | 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Structure of estimator:</a:t>
            </a:r>
          </a:p>
          <a:p>
            <a:r>
              <a:rPr lang="en-GB" dirty="0"/>
              <a:t>Law of total variance (</a:t>
            </a:r>
            <a:r>
              <a:rPr lang="en-GB" i="1" dirty="0"/>
              <a:t>Var(Y)=E[Var(Y|X)]+Var[E(Y|X)] </a:t>
            </a:r>
            <a:r>
              <a:rPr lang="en-GB" dirty="0"/>
              <a:t>):</a:t>
            </a:r>
          </a:p>
          <a:p>
            <a:endParaRPr lang="en-GB" dirty="0"/>
          </a:p>
          <a:p>
            <a:r>
              <a:rPr lang="en-GB" dirty="0"/>
              <a:t>i.i.d. sampling:</a:t>
            </a:r>
          </a:p>
          <a:p>
            <a:endParaRPr lang="en-GB" dirty="0"/>
          </a:p>
          <a:p>
            <a:r>
              <a:rPr lang="en-GB" dirty="0"/>
              <a:t>                       </a:t>
            </a:r>
          </a:p>
          <a:p>
            <a:endParaRPr lang="en-GB" dirty="0"/>
          </a:p>
          <a:p>
            <a:r>
              <a:rPr lang="en-GB" dirty="0"/>
              <a:t>RF:          			                  are the training data to build RF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03625" y="2325901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4579889" y="1631083"/>
          <a:ext cx="1726451" cy="690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79032" imgH="431613" progId="Equation.DSMT4">
                  <p:embed/>
                </p:oleObj>
              </mc:Choice>
              <mc:Fallback>
                <p:oleObj name="Equation" r:id="rId2" imgW="1079032" imgH="431613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9889" y="1631083"/>
                        <a:ext cx="1726451" cy="6905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956153" y="2285766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/>
        </p:nvGraphicFramePr>
        <p:xfrm>
          <a:off x="6544802" y="1631082"/>
          <a:ext cx="2641600" cy="731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51000" imgH="457200" progId="Equation.DSMT4">
                  <p:embed/>
                </p:oleObj>
              </mc:Choice>
              <mc:Fallback>
                <p:oleObj name="Equation" r:id="rId4" imgW="1651000" imgH="457200" progId="Equation.DSMT4">
                  <p:embed/>
                  <p:pic>
                    <p:nvPicPr>
                      <p:cNvPr id="7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4802" y="1631082"/>
                        <a:ext cx="2641600" cy="7315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987601" y="2945667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graphicFrame>
        <p:nvGraphicFramePr>
          <p:cNvPr id="9" name="Objekt 8"/>
          <p:cNvGraphicFramePr>
            <a:graphicFrameLocks noChangeAspect="1"/>
          </p:cNvGraphicFramePr>
          <p:nvPr/>
        </p:nvGraphicFramePr>
        <p:xfrm>
          <a:off x="3270092" y="2764914"/>
          <a:ext cx="6422364" cy="594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940280" imgH="457200" progId="Equation.DSMT4">
                  <p:embed/>
                </p:oleObj>
              </mc:Choice>
              <mc:Fallback>
                <p:oleObj name="Equation" r:id="rId6" imgW="4940280" imgH="457200" progId="Equation.DSMT4">
                  <p:embed/>
                  <p:pic>
                    <p:nvPicPr>
                      <p:cNvPr id="9" name="Objek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0092" y="2764914"/>
                        <a:ext cx="6422364" cy="5943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1397001" y="-169277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graphicFrame>
        <p:nvGraphicFramePr>
          <p:cNvPr id="11" name="Objekt 10"/>
          <p:cNvGraphicFramePr>
            <a:graphicFrameLocks noChangeAspect="1"/>
          </p:cNvGraphicFramePr>
          <p:nvPr/>
        </p:nvGraphicFramePr>
        <p:xfrm>
          <a:off x="2289910" y="5459776"/>
          <a:ext cx="184912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55600" imgH="253800" progId="Equation.DSMT4">
                  <p:embed/>
                </p:oleObj>
              </mc:Choice>
              <mc:Fallback>
                <p:oleObj name="Equation" r:id="rId8" imgW="1155600" imgH="253800" progId="Equation.DSMT4">
                  <p:embed/>
                  <p:pic>
                    <p:nvPicPr>
                      <p:cNvPr id="11" name="Objek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9910" y="5459776"/>
                        <a:ext cx="184912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/>
        </p:nvGraphicFramePr>
        <p:xfrm>
          <a:off x="4505153" y="5459776"/>
          <a:ext cx="9350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83920" imgH="253800" progId="Equation.DSMT4">
                  <p:embed/>
                </p:oleObj>
              </mc:Choice>
              <mc:Fallback>
                <p:oleObj name="Equation" r:id="rId10" imgW="583920" imgH="253800" progId="Equation.DSMT4">
                  <p:embed/>
                  <p:pic>
                    <p:nvPicPr>
                      <p:cNvPr id="13" name="Objek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5153" y="5459776"/>
                        <a:ext cx="935038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kt 13"/>
          <p:cNvGraphicFramePr>
            <a:graphicFrameLocks noChangeAspect="1"/>
          </p:cNvGraphicFramePr>
          <p:nvPr/>
        </p:nvGraphicFramePr>
        <p:xfrm>
          <a:off x="1403540" y="4689618"/>
          <a:ext cx="8460644" cy="726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5321160" imgH="457200" progId="Equation.DSMT4">
                  <p:embed/>
                </p:oleObj>
              </mc:Choice>
              <mc:Fallback>
                <p:oleObj name="Equation" r:id="rId12" imgW="5321160" imgH="457200" progId="Equation.DSMT4">
                  <p:embed/>
                  <p:pic>
                    <p:nvPicPr>
                      <p:cNvPr id="14" name="Objek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540" y="4689618"/>
                        <a:ext cx="8460644" cy="7269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kt 14"/>
          <p:cNvGraphicFramePr>
            <a:graphicFrameLocks noChangeAspect="1"/>
          </p:cNvGraphicFramePr>
          <p:nvPr/>
        </p:nvGraphicFramePr>
        <p:xfrm>
          <a:off x="3571776" y="3359274"/>
          <a:ext cx="4721652" cy="1188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632040" imgH="914400" progId="Equation.DSMT4">
                  <p:embed/>
                </p:oleObj>
              </mc:Choice>
              <mc:Fallback>
                <p:oleObj name="Equation" r:id="rId14" imgW="3632040" imgH="914400" progId="Equation.DSMT4">
                  <p:embed/>
                  <p:pic>
                    <p:nvPicPr>
                      <p:cNvPr id="15" name="Objek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776" y="3359274"/>
                        <a:ext cx="4721652" cy="11887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feld 6">
            <a:extLst>
              <a:ext uri="{FF2B5EF4-FFF2-40B4-BE49-F238E27FC236}">
                <a16:creationId xmlns:a16="http://schemas.microsoft.com/office/drawing/2014/main" id="{4A29564A-C805-D88E-0C16-EA8EDE37193E}"/>
              </a:ext>
            </a:extLst>
          </p:cNvPr>
          <p:cNvSpPr txBox="1"/>
          <p:nvPr/>
        </p:nvSpPr>
        <p:spPr>
          <a:xfrm rot="2412319">
            <a:off x="8140152" y="950007"/>
            <a:ext cx="3202434" cy="707886"/>
          </a:xfrm>
          <a:prstGeom prst="rect">
            <a:avLst/>
          </a:prstGeom>
          <a:solidFill>
            <a:srgbClr val="11682E">
              <a:alpha val="52000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de-CH" sz="4000" b="1" dirty="0">
                <a:solidFill>
                  <a:srgbClr val="FF0000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2541524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Inference | General weight-based estimators | 2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</a:t>
            </a:r>
            <a:r>
              <a:rPr lang="en-GB" i="1" dirty="0" err="1"/>
              <a:t>i</a:t>
            </a:r>
            <a:r>
              <a:rPr lang="en-GB" dirty="0"/>
              <a:t> does not belong to training data, and observations are i.i.d., </a:t>
            </a:r>
            <a:r>
              <a:rPr lang="en-GB" i="1" dirty="0" err="1"/>
              <a:t>y</a:t>
            </a:r>
            <a:r>
              <a:rPr lang="en-GB" i="1" baseline="-25000" dirty="0" err="1"/>
              <a:t>i</a:t>
            </a:r>
            <a:r>
              <a:rPr lang="en-GB" dirty="0"/>
              <a:t> is independent of     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leads to a simpler formula for the variance:</a:t>
            </a:r>
          </a:p>
          <a:p>
            <a:endParaRPr lang="en-GB" dirty="0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/>
        </p:nvGraphicFramePr>
        <p:xfrm>
          <a:off x="2203625" y="2423170"/>
          <a:ext cx="4424363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03160" imgH="253800" progId="Equation.DSMT4">
                  <p:embed/>
                </p:oleObj>
              </mc:Choice>
              <mc:Fallback>
                <p:oleObj name="Equation" r:id="rId2" imgW="2603160" imgH="253800" progId="Equation.DSMT4">
                  <p:embed/>
                  <p:pic>
                    <p:nvPicPr>
                      <p:cNvPr id="4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3625" y="2423170"/>
                        <a:ext cx="4424363" cy="430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397001" y="-169277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397000" y="105491"/>
            <a:ext cx="2199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GB" altLang="de-DE" sz="100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altLang="de-DE" sz="1800"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397001" y="391613"/>
            <a:ext cx="202299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de-CH" altLang="de-DE" sz="500">
                <a:latin typeface="Arial" panose="020B0604020202020204" pitchFamily="34" charset="0"/>
              </a:rPr>
              <a:t> </a:t>
            </a:r>
            <a:endParaRPr lang="de-CH" altLang="de-DE" sz="1800">
              <a:latin typeface="Arial" panose="020B0604020202020204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059609" y="3363797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graphicFrame>
        <p:nvGraphicFramePr>
          <p:cNvPr id="11" name="Objekt 10"/>
          <p:cNvGraphicFramePr>
            <a:graphicFrameLocks noChangeAspect="1"/>
          </p:cNvGraphicFramePr>
          <p:nvPr/>
        </p:nvGraphicFramePr>
        <p:xfrm>
          <a:off x="2199296" y="2999234"/>
          <a:ext cx="4468824" cy="431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28720" imgH="253800" progId="Equation.DSMT4">
                  <p:embed/>
                </p:oleObj>
              </mc:Choice>
              <mc:Fallback>
                <p:oleObj name="Equation" r:id="rId4" imgW="2628720" imgH="253800" progId="Equation.DSMT4">
                  <p:embed/>
                  <p:pic>
                    <p:nvPicPr>
                      <p:cNvPr id="11" name="Objek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9296" y="2999234"/>
                        <a:ext cx="4468824" cy="4314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397001" y="-169277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1397001" y="-169277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graphicFrame>
        <p:nvGraphicFramePr>
          <p:cNvPr id="15" name="Objekt 14"/>
          <p:cNvGraphicFramePr>
            <a:graphicFrameLocks noChangeAspect="1"/>
          </p:cNvGraphicFramePr>
          <p:nvPr/>
        </p:nvGraphicFramePr>
        <p:xfrm>
          <a:off x="1878858" y="4439394"/>
          <a:ext cx="6868160" cy="731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292600" imgH="457200" progId="Equation.DSMT4">
                  <p:embed/>
                </p:oleObj>
              </mc:Choice>
              <mc:Fallback>
                <p:oleObj name="Equation" r:id="rId6" imgW="4292600" imgH="457200" progId="Equation.DSMT4">
                  <p:embed/>
                  <p:pic>
                    <p:nvPicPr>
                      <p:cNvPr id="15" name="Objek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8858" y="4439394"/>
                        <a:ext cx="6868160" cy="7315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9980488" y="1891378"/>
                <a:ext cx="453842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0488" y="1891378"/>
                <a:ext cx="453842" cy="358368"/>
              </a:xfrm>
              <a:prstGeom prst="rect">
                <a:avLst/>
              </a:prstGeom>
              <a:blipFill>
                <a:blip r:embed="rId8"/>
                <a:stretch>
                  <a:fillRect r="-8000" b="-678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6">
            <a:extLst>
              <a:ext uri="{FF2B5EF4-FFF2-40B4-BE49-F238E27FC236}">
                <a16:creationId xmlns:a16="http://schemas.microsoft.com/office/drawing/2014/main" id="{87D00556-74C0-9AB2-9DFD-C1B041209EEB}"/>
              </a:ext>
            </a:extLst>
          </p:cNvPr>
          <p:cNvSpPr txBox="1"/>
          <p:nvPr/>
        </p:nvSpPr>
        <p:spPr>
          <a:xfrm rot="2412319">
            <a:off x="8140152" y="950007"/>
            <a:ext cx="3202434" cy="707886"/>
          </a:xfrm>
          <a:prstGeom prst="rect">
            <a:avLst/>
          </a:prstGeom>
          <a:solidFill>
            <a:srgbClr val="11682E">
              <a:alpha val="52000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de-CH" sz="4000" b="1" dirty="0">
                <a:solidFill>
                  <a:srgbClr val="FF0000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2959820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Inference | General weight-based estimators | 3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… suggests to use the following estimator for the variance: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These are 2 1-dimensional problems. Therefore, standard non-parametric estimators are fast &amp; accurate for               &amp;</a:t>
            </a:r>
          </a:p>
          <a:p>
            <a:pPr lvl="1"/>
            <a:r>
              <a:rPr lang="en-GB" dirty="0"/>
              <a:t>Some estimation noise will be washed out by averaging these non-parametric estimators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987601" y="2397909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1943538" y="1741054"/>
          <a:ext cx="7028839" cy="53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305240" imgH="330120" progId="Equation.DSMT4">
                  <p:embed/>
                </p:oleObj>
              </mc:Choice>
              <mc:Fallback>
                <p:oleObj name="Equation" r:id="rId2" imgW="4305240" imgH="33012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538" y="1741054"/>
                        <a:ext cx="7028839" cy="538100"/>
                      </a:xfrm>
                      <a:prstGeom prst="rect">
                        <a:avLst/>
                      </a:prstGeom>
                      <a:solidFill>
                        <a:srgbClr val="115C2E">
                          <a:alpha val="25000"/>
                        </a:srgb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/>
        </p:nvGraphicFramePr>
        <p:xfrm>
          <a:off x="2995712" y="4751853"/>
          <a:ext cx="949325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58720" imgH="253800" progId="Equation.DSMT4">
                  <p:embed/>
                </p:oleObj>
              </mc:Choice>
              <mc:Fallback>
                <p:oleObj name="Equation" r:id="rId4" imgW="558720" imgH="253800" progId="Equation.DSMT4">
                  <p:embed/>
                  <p:pic>
                    <p:nvPicPr>
                      <p:cNvPr id="10" name="Objek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5712" y="4751853"/>
                        <a:ext cx="949325" cy="430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/>
          <p:cNvGraphicFramePr>
            <a:graphicFrameLocks noChangeAspect="1"/>
          </p:cNvGraphicFramePr>
          <p:nvPr/>
        </p:nvGraphicFramePr>
        <p:xfrm>
          <a:off x="4470359" y="4740740"/>
          <a:ext cx="94932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58720" imgH="266400" progId="Equation.DSMT4">
                  <p:embed/>
                </p:oleObj>
              </mc:Choice>
              <mc:Fallback>
                <p:oleObj name="Equation" r:id="rId6" imgW="558720" imgH="266400" progId="Equation.DSMT4">
                  <p:embed/>
                  <p:pic>
                    <p:nvPicPr>
                      <p:cNvPr id="11" name="Objek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0359" y="4740740"/>
                        <a:ext cx="949325" cy="452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6C1A1623-9974-4DD2-BF7E-AA1CE1C045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15593" y="3054865"/>
          <a:ext cx="7743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743959" imgH="809489" progId="Equation.DSMT4">
                  <p:embed/>
                </p:oleObj>
              </mc:Choice>
              <mc:Fallback>
                <p:oleObj name="Equation" r:id="rId8" imgW="7743959" imgH="809489" progId="Equation.DSMT4">
                  <p:embed/>
                  <p:pic>
                    <p:nvPicPr>
                      <p:cNvPr id="6" name="Objekt 5">
                        <a:extLst>
                          <a:ext uri="{FF2B5EF4-FFF2-40B4-BE49-F238E27FC236}">
                            <a16:creationId xmlns:a16="http://schemas.microsoft.com/office/drawing/2014/main" id="{6C1A1623-9974-4DD2-BF7E-AA1CE1C045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15593" y="3054865"/>
                        <a:ext cx="7743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02122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Inference | General weight-based estimators | 4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Implementation</a:t>
            </a:r>
          </a:p>
          <a:p>
            <a:pPr lvl="1"/>
            <a:r>
              <a:rPr lang="en-GB" i="1" dirty="0"/>
              <a:t>k</a:t>
            </a:r>
            <a:r>
              <a:rPr lang="en-GB" dirty="0"/>
              <a:t>-nearest neighbour estimators (</a:t>
            </a:r>
            <a:r>
              <a:rPr lang="en-GB" i="1" dirty="0"/>
              <a:t>k</a:t>
            </a:r>
            <a:r>
              <a:rPr lang="en-GB" dirty="0"/>
              <a:t> increases slowly with </a:t>
            </a:r>
            <a:r>
              <a:rPr lang="en-GB" i="1" dirty="0"/>
              <a:t>N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Computationally convenient (fast)</a:t>
            </a:r>
          </a:p>
          <a:p>
            <a:pPr lvl="2"/>
            <a:r>
              <a:rPr lang="en-GB" dirty="0"/>
              <a:t>Alternatively, Nadaraya-Watson estimation</a:t>
            </a:r>
          </a:p>
          <a:p>
            <a:pPr lvl="1"/>
            <a:r>
              <a:rPr lang="en-GB" dirty="0"/>
              <a:t>Bodory, Camponovo, Huber, &amp; Lechner (2020) investigate </a:t>
            </a:r>
            <a:r>
              <a:rPr lang="en-GB" i="1" dirty="0"/>
              <a:t>k</a:t>
            </a:r>
            <a:r>
              <a:rPr lang="en-GB" dirty="0"/>
              <a:t>-nearest neighbour estimators to obtain these weights </a:t>
            </a:r>
          </a:p>
          <a:p>
            <a:pPr lvl="2"/>
            <a:r>
              <a:rPr lang="en-GB" dirty="0"/>
              <a:t>they found good results in a binary treatment setting for the ATET</a:t>
            </a:r>
          </a:p>
          <a:p>
            <a:pPr lvl="1"/>
            <a:r>
              <a:rPr lang="en-GB" dirty="0"/>
              <a:t>Finite sample properties of different version not yet investigated</a:t>
            </a:r>
          </a:p>
          <a:p>
            <a:r>
              <a:rPr lang="en-GB" dirty="0"/>
              <a:t>Clustering can also ‘easily’ be incorporated</a:t>
            </a:r>
          </a:p>
          <a:p>
            <a:r>
              <a:rPr lang="en-GB" dirty="0"/>
              <a:t>Shortcoming: Lack of theory for choosing smoothing parameters</a:t>
            </a:r>
          </a:p>
        </p:txBody>
      </p:sp>
      <p:sp>
        <p:nvSpPr>
          <p:cNvPr id="5" name="Textfeld 6">
            <a:extLst>
              <a:ext uri="{FF2B5EF4-FFF2-40B4-BE49-F238E27FC236}">
                <a16:creationId xmlns:a16="http://schemas.microsoft.com/office/drawing/2014/main" id="{EA2F4AFA-F266-BCBB-A83B-F15098247071}"/>
              </a:ext>
            </a:extLst>
          </p:cNvPr>
          <p:cNvSpPr txBox="1"/>
          <p:nvPr/>
        </p:nvSpPr>
        <p:spPr>
          <a:xfrm rot="2412319">
            <a:off x="8140152" y="950007"/>
            <a:ext cx="3202434" cy="707886"/>
          </a:xfrm>
          <a:prstGeom prst="rect">
            <a:avLst/>
          </a:prstGeom>
          <a:solidFill>
            <a:srgbClr val="11682E">
              <a:alpha val="52000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de-CH" sz="4000" b="1" dirty="0">
                <a:solidFill>
                  <a:srgbClr val="FF0000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40411519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Today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Causal machine learning estimators</a:t>
            </a:r>
          </a:p>
          <a:p>
            <a:pPr lvl="1"/>
            <a:r>
              <a:rPr lang="en-GB" b="1" dirty="0"/>
              <a:t>M</a:t>
            </a:r>
            <a:r>
              <a:rPr lang="en-GB" dirty="0"/>
              <a:t>achine </a:t>
            </a:r>
            <a:r>
              <a:rPr lang="en-GB" b="1" dirty="0"/>
              <a:t>L</a:t>
            </a:r>
            <a:r>
              <a:rPr lang="en-GB" dirty="0"/>
              <a:t>earning vs </a:t>
            </a:r>
            <a:r>
              <a:rPr lang="en-GB" b="1" dirty="0"/>
              <a:t>C</a:t>
            </a:r>
            <a:r>
              <a:rPr lang="en-GB" dirty="0"/>
              <a:t>ausal </a:t>
            </a:r>
            <a:r>
              <a:rPr lang="en-GB" b="1" dirty="0"/>
              <a:t>M</a:t>
            </a:r>
            <a:r>
              <a:rPr lang="en-GB" dirty="0"/>
              <a:t>achine </a:t>
            </a:r>
            <a:r>
              <a:rPr lang="en-GB" b="1" dirty="0"/>
              <a:t>L</a:t>
            </a:r>
            <a:r>
              <a:rPr lang="en-GB" dirty="0"/>
              <a:t>earning</a:t>
            </a:r>
          </a:p>
          <a:p>
            <a:pPr lvl="1"/>
            <a:r>
              <a:rPr lang="en-GB" b="1" dirty="0"/>
              <a:t>D</a:t>
            </a:r>
            <a:r>
              <a:rPr lang="en-GB" dirty="0"/>
              <a:t>ouble </a:t>
            </a:r>
            <a:r>
              <a:rPr lang="en-GB" b="1" dirty="0"/>
              <a:t>D</a:t>
            </a:r>
            <a:r>
              <a:rPr lang="en-GB" dirty="0"/>
              <a:t>ebiased </a:t>
            </a:r>
            <a:r>
              <a:rPr lang="en-GB" b="1" dirty="0"/>
              <a:t>M</a:t>
            </a:r>
            <a:r>
              <a:rPr lang="en-GB" dirty="0"/>
              <a:t>achine </a:t>
            </a:r>
            <a:r>
              <a:rPr lang="en-GB" b="1" dirty="0"/>
              <a:t>L</a:t>
            </a:r>
            <a:r>
              <a:rPr lang="en-GB" dirty="0"/>
              <a:t>earning (Chernozhukov et al., 2018)</a:t>
            </a:r>
          </a:p>
          <a:p>
            <a:pPr lvl="1"/>
            <a:r>
              <a:rPr lang="en-GB" dirty="0"/>
              <a:t>Causal Trees &amp; Forests</a:t>
            </a:r>
          </a:p>
          <a:p>
            <a:pPr lvl="2"/>
            <a:r>
              <a:rPr lang="en-GB" dirty="0"/>
              <a:t>The seminal </a:t>
            </a:r>
            <a:r>
              <a:rPr lang="en-GB" b="1" dirty="0"/>
              <a:t>C</a:t>
            </a:r>
            <a:r>
              <a:rPr lang="en-GB" dirty="0"/>
              <a:t>ausal </a:t>
            </a:r>
            <a:r>
              <a:rPr lang="en-GB" b="1" dirty="0"/>
              <a:t>F</a:t>
            </a:r>
            <a:r>
              <a:rPr lang="en-GB" dirty="0"/>
              <a:t>orest of Wager &amp; Athey (2018)</a:t>
            </a:r>
          </a:p>
          <a:p>
            <a:pPr lvl="2"/>
            <a:r>
              <a:rPr lang="en-GB" b="1" dirty="0"/>
              <a:t>G</a:t>
            </a:r>
            <a:r>
              <a:rPr lang="en-GB" dirty="0"/>
              <a:t>eneralized </a:t>
            </a:r>
            <a:r>
              <a:rPr lang="en-GB" b="1" dirty="0"/>
              <a:t>R</a:t>
            </a:r>
            <a:r>
              <a:rPr lang="en-GB" dirty="0"/>
              <a:t>andom </a:t>
            </a:r>
            <a:r>
              <a:rPr lang="en-GB" b="1" dirty="0"/>
              <a:t>F</a:t>
            </a:r>
            <a:r>
              <a:rPr lang="en-GB" dirty="0"/>
              <a:t>orest (Athey, Tibshirani, Wager, 2019)</a:t>
            </a:r>
          </a:p>
          <a:p>
            <a:pPr lvl="2"/>
            <a:r>
              <a:rPr lang="en-GB" b="1" dirty="0"/>
              <a:t>M</a:t>
            </a:r>
            <a:r>
              <a:rPr lang="en-GB" dirty="0"/>
              <a:t>odified </a:t>
            </a:r>
            <a:r>
              <a:rPr lang="en-GB" b="1" dirty="0"/>
              <a:t>C</a:t>
            </a:r>
            <a:r>
              <a:rPr lang="en-GB" dirty="0"/>
              <a:t>ausal </a:t>
            </a:r>
            <a:r>
              <a:rPr lang="en-GB" b="1" dirty="0"/>
              <a:t>F</a:t>
            </a:r>
            <a:r>
              <a:rPr lang="en-GB" dirty="0"/>
              <a:t>orest (Lechner, 2018)</a:t>
            </a:r>
          </a:p>
          <a:p>
            <a:pPr lvl="1"/>
            <a:r>
              <a:rPr lang="en-GB" dirty="0"/>
              <a:t>Pro’s &amp; con’s of these estimators (Lechner &amp; Mareckova, 2024)</a:t>
            </a:r>
          </a:p>
          <a:p>
            <a:pPr lvl="2"/>
            <a:r>
              <a:rPr lang="en-GB" dirty="0"/>
              <a:t>Asymptotics</a:t>
            </a:r>
          </a:p>
          <a:p>
            <a:pPr lvl="2"/>
            <a:r>
              <a:rPr lang="en-GB" dirty="0"/>
              <a:t>Finite sample properties</a:t>
            </a:r>
          </a:p>
          <a:p>
            <a:r>
              <a:rPr lang="en-GB" dirty="0"/>
              <a:t>Optimal Policy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7974446D-0347-AE5F-9AC1-C6B5FED32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5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D555B003-39AE-A53E-8D1D-D480D45E20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05831171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Inference | General weight-based estimators | 5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Final remarks on inference</a:t>
            </a:r>
          </a:p>
          <a:p>
            <a:pPr lvl="1"/>
            <a:r>
              <a:rPr lang="en-GB" dirty="0"/>
              <a:t>Would be nice to have some asymptotic theory for the estimators of conditional means &amp; variances to get consistency conditions (problem a bit more non-standard as weights come from a machine learner)</a:t>
            </a:r>
          </a:p>
          <a:p>
            <a:pPr lvl="1"/>
            <a:r>
              <a:rPr lang="en-GB" dirty="0"/>
              <a:t>The more spread-out the weights are (as for ATE &amp; GATEs), the better the inference, as it may not require consistent estimation of               ,             </a:t>
            </a:r>
          </a:p>
          <a:p>
            <a:pPr lvl="1"/>
            <a:r>
              <a:rPr lang="en-GB" dirty="0"/>
              <a:t>With the less spread-out weights of IATE, the estimator will much more benefit from good estimation of                 ,</a:t>
            </a:r>
          </a:p>
          <a:p>
            <a:pPr lvl="1"/>
            <a:r>
              <a:rPr lang="en-GB" dirty="0"/>
              <a:t>Open issue: Are the choices for </a:t>
            </a:r>
            <a:r>
              <a:rPr lang="en-GB" i="1" dirty="0"/>
              <a:t>k</a:t>
            </a:r>
            <a:r>
              <a:rPr lang="en-GB" dirty="0"/>
              <a:t> also reasonable for IATE (that removes less noise by averaging), or do we need larger or smaller </a:t>
            </a:r>
            <a:r>
              <a:rPr lang="en-GB" i="1" dirty="0"/>
              <a:t>k</a:t>
            </a:r>
            <a:r>
              <a:rPr lang="en-GB" dirty="0"/>
              <a:t>?</a:t>
            </a:r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106403"/>
              </p:ext>
            </p:extLst>
          </p:nvPr>
        </p:nvGraphicFramePr>
        <p:xfrm>
          <a:off x="1191204" y="4439394"/>
          <a:ext cx="838080" cy="38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58720" imgH="253800" progId="Equation.DSMT4">
                  <p:embed/>
                </p:oleObj>
              </mc:Choice>
              <mc:Fallback>
                <p:oleObj name="Equation" r:id="rId2" imgW="558720" imgH="253800" progId="Equation.DSMT4">
                  <p:embed/>
                  <p:pic>
                    <p:nvPicPr>
                      <p:cNvPr id="4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204" y="4439394"/>
                        <a:ext cx="838080" cy="380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43304"/>
              </p:ext>
            </p:extLst>
          </p:nvPr>
        </p:nvGraphicFramePr>
        <p:xfrm>
          <a:off x="2242648" y="4451476"/>
          <a:ext cx="838080" cy="39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58720" imgH="266400" progId="Equation.DSMT4">
                  <p:embed/>
                </p:oleObj>
              </mc:Choice>
              <mc:Fallback>
                <p:oleObj name="Equation" r:id="rId4" imgW="558720" imgH="2664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2648" y="4451476"/>
                        <a:ext cx="838080" cy="399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8952020"/>
              </p:ext>
            </p:extLst>
          </p:nvPr>
        </p:nvGraphicFramePr>
        <p:xfrm>
          <a:off x="4003824" y="3727897"/>
          <a:ext cx="838080" cy="38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58720" imgH="253800" progId="Equation.DSMT4">
                  <p:embed/>
                </p:oleObj>
              </mc:Choice>
              <mc:Fallback>
                <p:oleObj name="Equation" r:id="rId6" imgW="55872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3824" y="3727897"/>
                        <a:ext cx="838080" cy="38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966937"/>
              </p:ext>
            </p:extLst>
          </p:nvPr>
        </p:nvGraphicFramePr>
        <p:xfrm>
          <a:off x="4937807" y="3704994"/>
          <a:ext cx="838080" cy="39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58720" imgH="266400" progId="Equation.DSMT4">
                  <p:embed/>
                </p:oleObj>
              </mc:Choice>
              <mc:Fallback>
                <p:oleObj name="Equation" r:id="rId4" imgW="558720" imgH="266400" progId="Equation.DSMT4">
                  <p:embed/>
                  <p:pic>
                    <p:nvPicPr>
                      <p:cNvPr id="7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807" y="3704994"/>
                        <a:ext cx="838080" cy="39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6">
            <a:extLst>
              <a:ext uri="{FF2B5EF4-FFF2-40B4-BE49-F238E27FC236}">
                <a16:creationId xmlns:a16="http://schemas.microsoft.com/office/drawing/2014/main" id="{AE065EC6-4807-3BB6-6138-C2B4C1CB7D70}"/>
              </a:ext>
            </a:extLst>
          </p:cNvPr>
          <p:cNvSpPr txBox="1"/>
          <p:nvPr/>
        </p:nvSpPr>
        <p:spPr>
          <a:xfrm rot="2412319">
            <a:off x="8140152" y="950007"/>
            <a:ext cx="3202434" cy="707886"/>
          </a:xfrm>
          <a:prstGeom prst="rect">
            <a:avLst/>
          </a:prstGeom>
          <a:solidFill>
            <a:srgbClr val="11682E">
              <a:alpha val="52000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de-CH" sz="4000" b="1" dirty="0">
                <a:solidFill>
                  <a:srgbClr val="FF0000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8223336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600" dirty="0"/>
              <a:t>Estimator of (G)ATE as function of estimator of IATE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397001" y="-169277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1411536" y="1613193"/>
          <a:ext cx="8188960" cy="2874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283200" imgH="1854200" progId="Equation.DSMT4">
                  <p:embed/>
                </p:oleObj>
              </mc:Choice>
              <mc:Fallback>
                <p:oleObj name="Equation" r:id="rId2" imgW="5283200" imgH="1854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1536" y="1613193"/>
                        <a:ext cx="8188960" cy="28740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397001" y="-169277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/>
        </p:nvGraphicFramePr>
        <p:xfrm>
          <a:off x="1555553" y="4727425"/>
          <a:ext cx="6988175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08500" imgH="889000" progId="Equation.DSMT4">
                  <p:embed/>
                </p:oleObj>
              </mc:Choice>
              <mc:Fallback>
                <p:oleObj name="Equation" r:id="rId4" imgW="4508500" imgH="889000" progId="Equation.DSMT4">
                  <p:embed/>
                  <p:pic>
                    <p:nvPicPr>
                      <p:cNvPr id="7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553" y="4727425"/>
                        <a:ext cx="6988175" cy="1377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6">
            <a:extLst>
              <a:ext uri="{FF2B5EF4-FFF2-40B4-BE49-F238E27FC236}">
                <a16:creationId xmlns:a16="http://schemas.microsoft.com/office/drawing/2014/main" id="{EFA5CB27-D408-B54F-1DF9-6719BF513669}"/>
              </a:ext>
            </a:extLst>
          </p:cNvPr>
          <p:cNvSpPr txBox="1"/>
          <p:nvPr/>
        </p:nvSpPr>
        <p:spPr>
          <a:xfrm rot="2412319">
            <a:off x="8140152" y="950007"/>
            <a:ext cx="3202434" cy="707886"/>
          </a:xfrm>
          <a:prstGeom prst="rect">
            <a:avLst/>
          </a:prstGeom>
          <a:solidFill>
            <a:srgbClr val="11682E">
              <a:alpha val="52000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de-CH" sz="4000" b="1" dirty="0">
                <a:solidFill>
                  <a:srgbClr val="FF0000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755774680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of estimation &amp; inference | 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1)	Split the estimation sample randomly into two parts of equal size (sample A and sample B)</a:t>
            </a:r>
          </a:p>
          <a:p>
            <a:pPr lvl="0"/>
            <a:r>
              <a:rPr lang="en-GB" dirty="0"/>
              <a:t>2)	Estimate the trees that define the random forest in sample A </a:t>
            </a:r>
            <a:endParaRPr lang="de-CH" dirty="0"/>
          </a:p>
          <a:p>
            <a:pPr lvl="1"/>
            <a:r>
              <a:rPr lang="en-GB" i="1" dirty="0"/>
              <a:t>Modified Causal Forest</a:t>
            </a:r>
            <a:r>
              <a:rPr lang="en-GB" dirty="0"/>
              <a:t>: Estimate the same forest for all treatment states jointly. Before building the first tree, for each observation in each treatment state, find a close ‘neighbour’ in every other treatment state and save its outcome (to estimate MCE). The splitting rule is based on minimising the overall MSEs, taking account of all MCEs &amp; and penalty term</a:t>
            </a:r>
            <a:endParaRPr lang="de-CH" dirty="0"/>
          </a:p>
          <a:p>
            <a:endParaRPr lang="de-CH" dirty="0"/>
          </a:p>
          <a:p>
            <a:endParaRPr lang="en-GB" dirty="0"/>
          </a:p>
        </p:txBody>
      </p:sp>
      <p:sp>
        <p:nvSpPr>
          <p:cNvPr id="5" name="Textfeld 6">
            <a:extLst>
              <a:ext uri="{FF2B5EF4-FFF2-40B4-BE49-F238E27FC236}">
                <a16:creationId xmlns:a16="http://schemas.microsoft.com/office/drawing/2014/main" id="{7CD53597-9DDB-CEFA-2CEB-5D4E0AD60161}"/>
              </a:ext>
            </a:extLst>
          </p:cNvPr>
          <p:cNvSpPr txBox="1"/>
          <p:nvPr/>
        </p:nvSpPr>
        <p:spPr>
          <a:xfrm rot="2412319">
            <a:off x="8140152" y="950007"/>
            <a:ext cx="3202434" cy="707886"/>
          </a:xfrm>
          <a:prstGeom prst="rect">
            <a:avLst/>
          </a:prstGeom>
          <a:solidFill>
            <a:srgbClr val="11682E">
              <a:alpha val="52000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de-CH" sz="4000" b="1" dirty="0">
                <a:solidFill>
                  <a:srgbClr val="FF0000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3481112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of estimation &amp; inference |2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3)	Apply the sample splits obtained in sample A to all subsamples (by treatment state) of sample B and take the mean of the outcome in the respective leaf as the prediction that comes with this Causal Forest</a:t>
            </a:r>
            <a:endParaRPr lang="de-CH" dirty="0"/>
          </a:p>
          <a:p>
            <a:r>
              <a:rPr lang="en-GB" dirty="0"/>
              <a:t>4)	Obtain the weights from the estimated Forest by counting how many times an observation in sample B is used to predict </a:t>
            </a:r>
            <a:r>
              <a:rPr lang="en-GB" i="1" dirty="0"/>
              <a:t>IATE(x)</a:t>
            </a:r>
            <a:r>
              <a:rPr lang="en-GB" dirty="0"/>
              <a:t> for a particular value of </a:t>
            </a:r>
            <a:r>
              <a:rPr lang="en-GB" i="1" dirty="0"/>
              <a:t>x</a:t>
            </a:r>
            <a:r>
              <a:rPr lang="en-GB" dirty="0"/>
              <a:t>.</a:t>
            </a:r>
            <a:endParaRPr lang="de-CH" dirty="0"/>
          </a:p>
          <a:p>
            <a:r>
              <a:rPr lang="en-GB" dirty="0"/>
              <a:t>5)	Aggregate the IATEs to GATEs by taking the average over observations in sample B with the same value of </a:t>
            </a:r>
            <a:r>
              <a:rPr lang="en-GB" i="1" dirty="0"/>
              <a:t>z </a:t>
            </a:r>
            <a:r>
              <a:rPr lang="en-GB" dirty="0"/>
              <a:t>and treatment group </a:t>
            </a:r>
            <a:r>
              <a:rPr lang="el-GR" dirty="0"/>
              <a:t>Δ</a:t>
            </a:r>
            <a:r>
              <a:rPr lang="de-CH" dirty="0"/>
              <a:t>.</a:t>
            </a:r>
            <a:r>
              <a:rPr lang="en-GB" dirty="0"/>
              <a:t> Do the same aggregation with the weights to obtain the weights for GATEs.</a:t>
            </a:r>
          </a:p>
          <a:p>
            <a:r>
              <a:rPr lang="en-GB" dirty="0"/>
              <a:t>6)	Do the same steps as in 5) to obtain the ATEs, but average over all observations in treatment group </a:t>
            </a:r>
            <a:r>
              <a:rPr lang="el-GR" dirty="0"/>
              <a:t>Δ</a:t>
            </a:r>
            <a:r>
              <a:rPr lang="de-CH" dirty="0"/>
              <a:t>.</a:t>
            </a:r>
          </a:p>
          <a:p>
            <a:endParaRPr lang="en-GB" dirty="0"/>
          </a:p>
        </p:txBody>
      </p:sp>
      <p:sp>
        <p:nvSpPr>
          <p:cNvPr id="5" name="Textfeld 6">
            <a:extLst>
              <a:ext uri="{FF2B5EF4-FFF2-40B4-BE49-F238E27FC236}">
                <a16:creationId xmlns:a16="http://schemas.microsoft.com/office/drawing/2014/main" id="{7574E83E-97FF-6834-F4A2-A018EA92A96F}"/>
              </a:ext>
            </a:extLst>
          </p:cNvPr>
          <p:cNvSpPr txBox="1"/>
          <p:nvPr/>
        </p:nvSpPr>
        <p:spPr>
          <a:xfrm rot="2412319">
            <a:off x="8140152" y="950007"/>
            <a:ext cx="3202434" cy="707886"/>
          </a:xfrm>
          <a:prstGeom prst="rect">
            <a:avLst/>
          </a:prstGeom>
          <a:solidFill>
            <a:srgbClr val="11682E">
              <a:alpha val="52000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de-CH" sz="4000" b="1" dirty="0">
                <a:solidFill>
                  <a:srgbClr val="FF0000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58859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of estimation &amp; inference |3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7)	Compute weight-based standard errors. Use these estimated standard errors together with the quantiles from the normal distribution to obtain critical values (p-values).</a:t>
            </a:r>
          </a:p>
        </p:txBody>
      </p:sp>
      <p:sp>
        <p:nvSpPr>
          <p:cNvPr id="5" name="Textfeld 6">
            <a:extLst>
              <a:ext uri="{FF2B5EF4-FFF2-40B4-BE49-F238E27FC236}">
                <a16:creationId xmlns:a16="http://schemas.microsoft.com/office/drawing/2014/main" id="{274D932A-7CBC-5FE0-D52D-F35B3456D80F}"/>
              </a:ext>
            </a:extLst>
          </p:cNvPr>
          <p:cNvSpPr txBox="1"/>
          <p:nvPr/>
        </p:nvSpPr>
        <p:spPr>
          <a:xfrm rot="2412319">
            <a:off x="8140152" y="950007"/>
            <a:ext cx="3202434" cy="707886"/>
          </a:xfrm>
          <a:prstGeom prst="rect">
            <a:avLst/>
          </a:prstGeom>
          <a:solidFill>
            <a:srgbClr val="11682E">
              <a:alpha val="52000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de-CH" sz="4000" b="1" dirty="0">
                <a:solidFill>
                  <a:srgbClr val="FF0000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3565679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Modified Causal Forest | 3 | Asymptotic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ATE &amp; GATE &amp; IATE</a:t>
            </a:r>
          </a:p>
          <a:p>
            <a:pPr lvl="1"/>
            <a:r>
              <a:rPr lang="en-GB" dirty="0"/>
              <a:t>Consistent, asymptotically normal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EBBFDE39-E844-C482-B1E3-883D14C585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9448" y="2855218"/>
          <a:ext cx="4040188" cy="268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92080" imgH="1790640" progId="Equation.DSMT4">
                  <p:embed/>
                </p:oleObj>
              </mc:Choice>
              <mc:Fallback>
                <p:oleObj name="Equation" r:id="rId2" imgW="2692080" imgH="1790640" progId="Equation.DSMT4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EBBFDE39-E844-C482-B1E3-883D14C585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9448" y="2855218"/>
                        <a:ext cx="4040188" cy="2686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72131233-C14E-32E4-39B0-921F0F95C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765" y="1775098"/>
            <a:ext cx="4658375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66639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F214FEA-F1F2-435E-A7F7-D4098D1C5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792" y="1847106"/>
            <a:ext cx="275550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81913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91902901-D9EF-46BC-9ECA-5F1590E9B9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728" y="-1144862"/>
            <a:ext cx="13014294" cy="976072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-245640" y="1883154"/>
            <a:ext cx="11843270" cy="396000"/>
          </a:xfrm>
          <a:solidFill>
            <a:schemeClr val="bg1">
              <a:lumMod val="95000"/>
              <a:alpha val="40000"/>
            </a:schemeClr>
          </a:solidFill>
        </p:spPr>
        <p:txBody>
          <a:bodyPr>
            <a:normAutofit lnSpcReduction="10000"/>
          </a:bodyPr>
          <a:lstStyle/>
          <a:p>
            <a:pPr marL="720000" indent="0">
              <a:lnSpc>
                <a:spcPct val="100000"/>
              </a:lnSpc>
              <a:spcAft>
                <a:spcPts val="1800"/>
              </a:spcAft>
            </a:pPr>
            <a:r>
              <a:rPr lang="en-GB" sz="2000" noProof="0" dirty="0">
                <a:solidFill>
                  <a:schemeClr val="tx1"/>
                </a:solidFill>
              </a:rPr>
              <a:t>1 </a:t>
            </a:r>
            <a:r>
              <a:rPr lang="en-GB" sz="2000" dirty="0">
                <a:solidFill>
                  <a:schemeClr val="tx1"/>
                </a:solidFill>
              </a:rPr>
              <a:t>| Introduction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-245640" y="2423488"/>
            <a:ext cx="11652801" cy="396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defPPr>
              <a:defRPr lang="de-DE"/>
            </a:defPPr>
            <a:lvl1pPr marL="720000" indent="0" defTabSz="91440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20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defTabSz="914400" eaLnBrk="1" latinLnBrk="0" hangingPunct="1">
              <a:spcBef>
                <a:spcPts val="200"/>
              </a:spcBef>
              <a:buFont typeface="Arial" pitchFamily="34" charset="0"/>
              <a:buChar char="–"/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defTabSz="914400" eaLnBrk="1" latinLnBrk="0" hangingPunct="1">
              <a:spcBef>
                <a:spcPts val="200"/>
              </a:spcBef>
              <a:buFont typeface="Symbol" pitchFamily="18" charset="2"/>
              <a:buChar char="-"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>
                <a:latin typeface="+mn-lt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>
                <a:latin typeface="+mn-lt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2 | Machine Learning vs Causal Machine Learning</a:t>
            </a:r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-245640" y="2991034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3 | Double Debiased Machine Learning</a:t>
            </a: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-245640" y="3527236"/>
            <a:ext cx="11843344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4 | Causal Trees &amp; Forests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402E88E-4ADD-474F-EAD7-1E46129EE9D0}"/>
              </a:ext>
            </a:extLst>
          </p:cNvPr>
          <p:cNvSpPr txBox="1">
            <a:spLocks/>
          </p:cNvSpPr>
          <p:nvPr/>
        </p:nvSpPr>
        <p:spPr>
          <a:xfrm>
            <a:off x="-245640" y="4063438"/>
            <a:ext cx="11652800" cy="396000"/>
          </a:xfrm>
          <a:prstGeom prst="rect">
            <a:avLst/>
          </a:prstGeom>
          <a:solidFill>
            <a:srgbClr val="11682E">
              <a:alpha val="40000"/>
            </a:srgb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/>
              <a:t>5 | A comparison of Comprehensive Causal Machine Learners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3F46B544-9E6E-81C7-71A3-6BA1205F94A1}"/>
              </a:ext>
            </a:extLst>
          </p:cNvPr>
          <p:cNvSpPr txBox="1">
            <a:spLocks/>
          </p:cNvSpPr>
          <p:nvPr/>
        </p:nvSpPr>
        <p:spPr>
          <a:xfrm>
            <a:off x="-245640" y="4599640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6 | Optimal Policy &amp; Algorithmic Decision Making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FBFA3DE-B8D6-88D3-87BA-A00365987676}"/>
              </a:ext>
            </a:extLst>
          </p:cNvPr>
          <p:cNvSpPr txBox="1">
            <a:spLocks/>
          </p:cNvSpPr>
          <p:nvPr/>
        </p:nvSpPr>
        <p:spPr>
          <a:xfrm>
            <a:off x="-238400" y="517131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7 | Conclusions &amp; outlook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E075691-94DD-79D9-0918-BBD0FC9CE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624" y="-25101"/>
            <a:ext cx="4194149" cy="57606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9252A20-C48C-9AEB-B738-902452243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114" y="0"/>
            <a:ext cx="707510" cy="16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0330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of theoretical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809298"/>
            <a:ext cx="10573816" cy="392624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ATE</a:t>
            </a:r>
          </a:p>
          <a:p>
            <a:pPr lvl="1"/>
            <a:r>
              <a:rPr lang="en-GB" dirty="0"/>
              <a:t>All estimators are consistent, asymptotically normal</a:t>
            </a:r>
          </a:p>
          <a:p>
            <a:pPr lvl="1"/>
            <a:r>
              <a:rPr lang="en-GB" i="1" dirty="0"/>
              <a:t>dml</a:t>
            </a:r>
            <a:r>
              <a:rPr lang="en-GB" dirty="0"/>
              <a:t> &amp; </a:t>
            </a:r>
            <a:r>
              <a:rPr lang="en-GB" i="1" dirty="0"/>
              <a:t>grf </a:t>
            </a:r>
            <a:r>
              <a:rPr lang="en-GB" dirty="0"/>
              <a:t>are efficient</a:t>
            </a:r>
          </a:p>
          <a:p>
            <a:pPr lvl="1"/>
            <a:r>
              <a:rPr lang="en-GB" i="1" dirty="0"/>
              <a:t>mcf</a:t>
            </a:r>
            <a:r>
              <a:rPr lang="en-GB" dirty="0"/>
              <a:t>: ATE is sum of IATEs</a:t>
            </a:r>
          </a:p>
          <a:p>
            <a:r>
              <a:rPr lang="en-GB" dirty="0"/>
              <a:t>GATE</a:t>
            </a:r>
          </a:p>
          <a:p>
            <a:pPr lvl="1"/>
            <a:r>
              <a:rPr lang="en-GB" dirty="0"/>
              <a:t>All estimators are consistent, asymptotically normal (</a:t>
            </a:r>
            <a:r>
              <a:rPr lang="en-GB" i="1" dirty="0"/>
              <a:t>Z</a:t>
            </a:r>
            <a:r>
              <a:rPr lang="en-GB" dirty="0"/>
              <a:t> discrete)</a:t>
            </a:r>
          </a:p>
          <a:p>
            <a:pPr lvl="1"/>
            <a:r>
              <a:rPr lang="en-GB" i="1" dirty="0"/>
              <a:t>mcf</a:t>
            </a:r>
            <a:r>
              <a:rPr lang="en-GB" dirty="0"/>
              <a:t>: GATE is sum of IATEs in subsamples defined by values of </a:t>
            </a:r>
            <a:r>
              <a:rPr lang="en-GB" i="1" dirty="0"/>
              <a:t>Z</a:t>
            </a:r>
          </a:p>
          <a:p>
            <a:r>
              <a:rPr lang="en-GB" dirty="0"/>
              <a:t>IATEs (finite dimensional </a:t>
            </a:r>
            <a:r>
              <a:rPr lang="en-GB" i="1" dirty="0"/>
              <a:t>X</a:t>
            </a:r>
            <a:r>
              <a:rPr lang="en-GB" dirty="0"/>
              <a:t>)</a:t>
            </a:r>
          </a:p>
          <a:p>
            <a:pPr lvl="1"/>
            <a:r>
              <a:rPr lang="en-GB" i="1" dirty="0"/>
              <a:t>mcf</a:t>
            </a:r>
            <a:r>
              <a:rPr lang="en-GB" dirty="0"/>
              <a:t> &amp; </a:t>
            </a:r>
            <a:r>
              <a:rPr lang="en-GB" i="1" dirty="0"/>
              <a:t>grf</a:t>
            </a:r>
            <a:r>
              <a:rPr lang="en-GB" dirty="0"/>
              <a:t> are consistent, asymptotically normal</a:t>
            </a:r>
          </a:p>
          <a:p>
            <a:pPr lvl="1"/>
            <a:r>
              <a:rPr lang="en-GB" i="1" dirty="0"/>
              <a:t>dml (DR-learner) </a:t>
            </a:r>
            <a:r>
              <a:rPr lang="en-GB" dirty="0"/>
              <a:t>is consistent, asymptotically normal for parametric approximations (e.g., best linear predictors)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19350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 |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i="1" dirty="0">
                <a:solidFill>
                  <a:srgbClr val="11682E"/>
                </a:solidFill>
              </a:rPr>
              <a:t>Comprehensive </a:t>
            </a:r>
            <a:r>
              <a:rPr lang="en-GB" dirty="0"/>
              <a:t>analysis of behaviour of </a:t>
            </a:r>
            <a:r>
              <a:rPr lang="en-GB" i="1" dirty="0"/>
              <a:t>grf</a:t>
            </a:r>
            <a:r>
              <a:rPr lang="en-GB" dirty="0"/>
              <a:t>, </a:t>
            </a:r>
            <a:r>
              <a:rPr lang="en-GB" i="1" dirty="0"/>
              <a:t>dml</a:t>
            </a:r>
            <a:r>
              <a:rPr lang="en-GB" dirty="0"/>
              <a:t>, </a:t>
            </a:r>
            <a:r>
              <a:rPr lang="en-GB" i="1" dirty="0"/>
              <a:t>mcf</a:t>
            </a:r>
            <a:r>
              <a:rPr lang="en-GB" dirty="0"/>
              <a:t> (&amp; in different versions, OLS) in finite (but larger) samples</a:t>
            </a:r>
          </a:p>
          <a:p>
            <a:pPr lvl="1"/>
            <a:r>
              <a:rPr lang="en-GB" dirty="0"/>
              <a:t>Quality of point estimates </a:t>
            </a:r>
            <a:r>
              <a:rPr lang="en-GB" b="1" dirty="0">
                <a:solidFill>
                  <a:srgbClr val="1327E3"/>
                </a:solidFill>
              </a:rPr>
              <a:t>&amp;</a:t>
            </a:r>
            <a:r>
              <a:rPr lang="en-GB" dirty="0"/>
              <a:t> inference procedures</a:t>
            </a:r>
          </a:p>
          <a:p>
            <a:r>
              <a:rPr lang="en-GB" dirty="0"/>
              <a:t>Computationally very demanding</a:t>
            </a:r>
          </a:p>
          <a:p>
            <a:pPr lvl="1"/>
            <a:r>
              <a:rPr lang="en-GB" dirty="0"/>
              <a:t>Many scenarios needed to see if some method breaks down in certain situations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35033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91902901-D9EF-46BC-9ECA-5F1590E9B9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728" y="-1144862"/>
            <a:ext cx="13014294" cy="976072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-245640" y="1883154"/>
            <a:ext cx="11843270" cy="396000"/>
          </a:xfrm>
          <a:solidFill>
            <a:schemeClr val="bg1">
              <a:lumMod val="95000"/>
              <a:alpha val="40000"/>
            </a:schemeClr>
          </a:solidFill>
        </p:spPr>
        <p:txBody>
          <a:bodyPr>
            <a:normAutofit lnSpcReduction="10000"/>
          </a:bodyPr>
          <a:lstStyle/>
          <a:p>
            <a:pPr marL="720000" indent="0">
              <a:lnSpc>
                <a:spcPct val="100000"/>
              </a:lnSpc>
              <a:spcAft>
                <a:spcPts val="1800"/>
              </a:spcAft>
            </a:pPr>
            <a:r>
              <a:rPr lang="en-GB" sz="2000" noProof="0" dirty="0">
                <a:solidFill>
                  <a:schemeClr val="tx1"/>
                </a:solidFill>
              </a:rPr>
              <a:t>1 </a:t>
            </a:r>
            <a:r>
              <a:rPr lang="en-GB" sz="2000" dirty="0">
                <a:solidFill>
                  <a:schemeClr val="tx1"/>
                </a:solidFill>
              </a:rPr>
              <a:t>| Introduction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-245640" y="2423488"/>
            <a:ext cx="11652801" cy="396000"/>
          </a:xfrm>
          <a:prstGeom prst="rect">
            <a:avLst/>
          </a:prstGeom>
          <a:solidFill>
            <a:srgbClr val="00802F">
              <a:alpha val="40000"/>
            </a:srgbClr>
          </a:solidFill>
        </p:spPr>
        <p:txBody>
          <a:bodyPr vert="horz" lIns="83814" tIns="41907" rIns="83814" bIns="41907" rtlCol="0" anchor="ctr" anchorCtr="0">
            <a:normAutofit/>
          </a:bodyPr>
          <a:lstStyle>
            <a:defPPr>
              <a:defRPr lang="de-DE"/>
            </a:defPPr>
            <a:lvl1pPr marL="720000" indent="0" defTabSz="91440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20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defTabSz="914400" eaLnBrk="1" latinLnBrk="0" hangingPunct="1">
              <a:spcBef>
                <a:spcPts val="200"/>
              </a:spcBef>
              <a:buFont typeface="Arial" pitchFamily="34" charset="0"/>
              <a:buChar char="–"/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defTabSz="914400" eaLnBrk="1" latinLnBrk="0" hangingPunct="1">
              <a:spcBef>
                <a:spcPts val="200"/>
              </a:spcBef>
              <a:buFont typeface="Symbol" pitchFamily="18" charset="2"/>
              <a:buChar char="-"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>
                <a:latin typeface="+mn-lt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>
                <a:latin typeface="+mn-lt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r>
              <a:rPr lang="en-GB" dirty="0"/>
              <a:t>2 | Machine Learning vs Causal Machine Learning</a:t>
            </a:r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-245640" y="2991034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3 | Double Debiased Machine Learning</a:t>
            </a:r>
            <a:r>
              <a:rPr lang="en-GB" sz="1100" dirty="0">
                <a:solidFill>
                  <a:schemeClr val="tx1"/>
                </a:solidFill>
              </a:rPr>
              <a:t> 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-245640" y="3527236"/>
            <a:ext cx="11843344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4 | Causal Trees &amp; Forests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402E88E-4ADD-474F-EAD7-1E46129EE9D0}"/>
              </a:ext>
            </a:extLst>
          </p:cNvPr>
          <p:cNvSpPr txBox="1">
            <a:spLocks/>
          </p:cNvSpPr>
          <p:nvPr/>
        </p:nvSpPr>
        <p:spPr>
          <a:xfrm>
            <a:off x="-245640" y="406343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5 | A comparison of Comprehensive Causal Machine Learners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3F46B544-9E6E-81C7-71A3-6BA1205F94A1}"/>
              </a:ext>
            </a:extLst>
          </p:cNvPr>
          <p:cNvSpPr txBox="1">
            <a:spLocks/>
          </p:cNvSpPr>
          <p:nvPr/>
        </p:nvSpPr>
        <p:spPr>
          <a:xfrm>
            <a:off x="-245640" y="4599640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6 | Optimal Policy &amp; Algorithmic Decision Making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FBFA3DE-B8D6-88D3-87BA-A00365987676}"/>
              </a:ext>
            </a:extLst>
          </p:cNvPr>
          <p:cNvSpPr txBox="1">
            <a:spLocks/>
          </p:cNvSpPr>
          <p:nvPr/>
        </p:nvSpPr>
        <p:spPr>
          <a:xfrm>
            <a:off x="-238400" y="517131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7 | Conclusions &amp; outlook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BC6E3A5-AC72-0EAA-7E15-040ABF1D3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624" y="-25101"/>
            <a:ext cx="4194149" cy="57606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CAD8A34-CC54-A008-02B1-A8B3C67DC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114" y="0"/>
            <a:ext cx="707510" cy="16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37941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considerations |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i="1" dirty="0"/>
              <a:t>Simulations </a:t>
            </a:r>
            <a:r>
              <a:rPr lang="en-GB" dirty="0"/>
              <a:t>(Econometrics) vs</a:t>
            </a:r>
            <a:r>
              <a:rPr lang="en-GB" i="1" dirty="0"/>
              <a:t>. benchmark studies </a:t>
            </a:r>
            <a:r>
              <a:rPr lang="en-GB" dirty="0"/>
              <a:t>(Machine learning)</a:t>
            </a:r>
          </a:p>
          <a:p>
            <a:pPr lvl="1"/>
            <a:r>
              <a:rPr lang="en-GB" dirty="0"/>
              <a:t>Difficult to use for inference (requires replications) </a:t>
            </a:r>
            <a:r>
              <a:rPr lang="en-GB" dirty="0">
                <a:sym typeface="Wingdings" panose="05000000000000000000" pitchFamily="2" charset="2"/>
              </a:rPr>
              <a:t> </a:t>
            </a:r>
            <a:r>
              <a:rPr lang="en-GB" i="1" dirty="0">
                <a:solidFill>
                  <a:srgbClr val="11682E"/>
                </a:solidFill>
                <a:sym typeface="Wingdings" panose="05000000000000000000" pitchFamily="2" charset="2"/>
              </a:rPr>
              <a:t>simulations</a:t>
            </a:r>
            <a:endParaRPr lang="en-GB" i="1" dirty="0">
              <a:solidFill>
                <a:srgbClr val="11682E"/>
              </a:solidFill>
            </a:endParaRPr>
          </a:p>
          <a:p>
            <a:r>
              <a:rPr lang="en-GB" i="1" dirty="0"/>
              <a:t>Empirical Monte Carlo Study </a:t>
            </a:r>
            <a:r>
              <a:rPr lang="en-GB" dirty="0"/>
              <a:t>(EMCS) vs. </a:t>
            </a:r>
            <a:r>
              <a:rPr lang="en-GB" i="1" dirty="0"/>
              <a:t>synthetic</a:t>
            </a:r>
            <a:r>
              <a:rPr lang="en-GB" dirty="0"/>
              <a:t> design</a:t>
            </a:r>
          </a:p>
          <a:p>
            <a:pPr lvl="1"/>
            <a:r>
              <a:rPr lang="en-GB" dirty="0"/>
              <a:t>EMCS somewhat more realistic for special case</a:t>
            </a:r>
          </a:p>
          <a:p>
            <a:pPr lvl="1"/>
            <a:r>
              <a:rPr lang="en-GB" dirty="0"/>
              <a:t>We want to vary very many characteristics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i="1" dirty="0">
                <a:solidFill>
                  <a:srgbClr val="11682E"/>
                </a:solidFill>
                <a:sym typeface="Wingdings" panose="05000000000000000000" pitchFamily="2" charset="2"/>
              </a:rPr>
              <a:t>synthetic design</a:t>
            </a:r>
          </a:p>
          <a:p>
            <a:pPr lvl="2"/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Type &amp; quantity of covariates, # of treatments , effect heterogeneity, degree of selectivity, sample size, functional forms, influence of covariates on outcomes &amp; heterogeneity, share of treated</a:t>
            </a:r>
            <a:endParaRPr lang="en-GB" i="1" dirty="0">
              <a:solidFill>
                <a:srgbClr val="11682E"/>
              </a:solidFill>
            </a:endParaRPr>
          </a:p>
          <a:p>
            <a:r>
              <a:rPr lang="en-GB" i="1" dirty="0"/>
              <a:t>Fixed</a:t>
            </a:r>
            <a:r>
              <a:rPr lang="en-GB" dirty="0"/>
              <a:t> or </a:t>
            </a:r>
            <a:r>
              <a:rPr lang="en-GB" i="1" dirty="0"/>
              <a:t>random</a:t>
            </a:r>
            <a:r>
              <a:rPr lang="en-GB" dirty="0"/>
              <a:t> features (</a:t>
            </a:r>
            <a:r>
              <a:rPr lang="en-GB" i="1" dirty="0"/>
              <a:t>X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Only fixed-</a:t>
            </a:r>
            <a:r>
              <a:rPr lang="en-GB" i="1" dirty="0"/>
              <a:t>X</a:t>
            </a:r>
            <a:r>
              <a:rPr lang="en-GB" dirty="0"/>
              <a:t> design allows to analyse distributions of </a:t>
            </a:r>
            <a:r>
              <a:rPr lang="en-GB" i="1" dirty="0"/>
              <a:t>IATEs(x)</a:t>
            </a:r>
            <a:r>
              <a:rPr lang="en-GB" dirty="0"/>
              <a:t> for given </a:t>
            </a:r>
            <a:r>
              <a:rPr lang="en-GB" i="1" dirty="0"/>
              <a:t>x</a:t>
            </a:r>
          </a:p>
          <a:p>
            <a:pPr lvl="1"/>
            <a:r>
              <a:rPr lang="en-GB" dirty="0"/>
              <a:t>Random-</a:t>
            </a:r>
            <a:r>
              <a:rPr lang="en-GB" i="1" dirty="0"/>
              <a:t>X</a:t>
            </a:r>
            <a:r>
              <a:rPr lang="en-GB" dirty="0"/>
              <a:t> design better reflects distribution theory </a:t>
            </a:r>
            <a:r>
              <a:rPr lang="en-GB" dirty="0">
                <a:sym typeface="Wingdings" panose="05000000000000000000" pitchFamily="2" charset="2"/>
              </a:rPr>
              <a:t> </a:t>
            </a:r>
            <a:r>
              <a:rPr lang="en-GB" i="1" dirty="0">
                <a:sym typeface="Wingdings" panose="05000000000000000000" pitchFamily="2" charset="2"/>
              </a:rPr>
              <a:t>fixed X</a:t>
            </a:r>
            <a:endParaRPr lang="en-GB" i="1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36103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design |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Repeat R times</a:t>
            </a:r>
          </a:p>
          <a:p>
            <a:pPr lvl="1"/>
            <a:r>
              <a:rPr lang="en-GB" dirty="0"/>
              <a:t>Draw 2 data sets of size </a:t>
            </a:r>
            <a:r>
              <a:rPr lang="en-GB" i="1" dirty="0"/>
              <a:t>N</a:t>
            </a:r>
          </a:p>
          <a:p>
            <a:pPr lvl="2"/>
            <a:r>
              <a:rPr lang="en-GB" dirty="0"/>
              <a:t>Data set 1 (to train forest): contains </a:t>
            </a:r>
            <a:r>
              <a:rPr lang="en-GB" i="1" dirty="0"/>
              <a:t>D</a:t>
            </a:r>
            <a:r>
              <a:rPr lang="en-GB" dirty="0"/>
              <a:t>, Y, X</a:t>
            </a:r>
          </a:p>
          <a:p>
            <a:pPr lvl="2"/>
            <a:r>
              <a:rPr lang="en-GB" dirty="0"/>
              <a:t>Data set 2 (to predict effects): contains </a:t>
            </a:r>
            <a:r>
              <a:rPr lang="en-GB" i="1" dirty="0"/>
              <a:t>IATE(x)</a:t>
            </a:r>
            <a:r>
              <a:rPr lang="en-GB" dirty="0"/>
              <a:t>, X</a:t>
            </a:r>
          </a:p>
          <a:p>
            <a:pPr lvl="1"/>
            <a:r>
              <a:rPr lang="en-GB" dirty="0"/>
              <a:t>Estimate effects &amp; standard errors</a:t>
            </a:r>
          </a:p>
          <a:p>
            <a:pPr lvl="1"/>
            <a:r>
              <a:rPr lang="en-GB" dirty="0"/>
              <a:t>Save results</a:t>
            </a:r>
          </a:p>
          <a:p>
            <a:r>
              <a:rPr lang="en-GB" dirty="0"/>
              <a:t>Compute performance measures</a:t>
            </a:r>
          </a:p>
          <a:p>
            <a:pPr lvl="1"/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to 4</a:t>
            </a:r>
            <a:r>
              <a:rPr lang="en-GB" baseline="30000" dirty="0"/>
              <a:t>th</a:t>
            </a:r>
            <a:r>
              <a:rPr lang="en-GB" dirty="0"/>
              <a:t> moments, bias, MSE, absolute error, bias of standard error, coverage probability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70667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 |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799" y="1775098"/>
            <a:ext cx="10077485" cy="147796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Compare finite sample behaviour of </a:t>
            </a:r>
            <a:r>
              <a:rPr lang="en-GB" i="1" dirty="0"/>
              <a:t>dml</a:t>
            </a:r>
            <a:r>
              <a:rPr lang="en-GB" dirty="0"/>
              <a:t>, </a:t>
            </a:r>
            <a:r>
              <a:rPr lang="en-GB" i="1" dirty="0"/>
              <a:t>grf</a:t>
            </a:r>
            <a:r>
              <a:rPr lang="en-GB" dirty="0"/>
              <a:t>, </a:t>
            </a:r>
            <a:r>
              <a:rPr lang="en-GB" i="1" dirty="0"/>
              <a:t>mcf</a:t>
            </a:r>
            <a:endParaRPr lang="en-GB" dirty="0"/>
          </a:p>
          <a:p>
            <a:pPr lvl="1"/>
            <a:r>
              <a:rPr lang="en-GB" dirty="0"/>
              <a:t>Quality of point estimates </a:t>
            </a:r>
            <a:r>
              <a:rPr lang="en-GB" b="1" dirty="0">
                <a:solidFill>
                  <a:srgbClr val="1327E3"/>
                </a:solidFill>
              </a:rPr>
              <a:t>&amp;</a:t>
            </a:r>
            <a:r>
              <a:rPr lang="en-GB" dirty="0"/>
              <a:t> inference procedures (out-of-training sample)</a:t>
            </a:r>
          </a:p>
          <a:p>
            <a:r>
              <a:rPr lang="en-GB" dirty="0"/>
              <a:t>Synthetic Monte Carlo study with different data generating processes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A266A0D4-BA08-374A-E232-CAEE80360F87}"/>
              </a:ext>
            </a:extLst>
          </p:cNvPr>
          <p:cNvSpPr txBox="1">
            <a:spLocks/>
          </p:cNvSpPr>
          <p:nvPr/>
        </p:nvSpPr>
        <p:spPr>
          <a:xfrm>
            <a:off x="6236072" y="3287266"/>
            <a:ext cx="4939928" cy="29992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73050" indent="-27305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16000"/>
              <a:buFont typeface="Segoe UI" pitchFamily="34" charset="0"/>
              <a:buNone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273050" indent="-27305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504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756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2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77913" indent="-273050" algn="l" defTabSz="914400" rtl="0" eaLnBrk="1" latinLnBrk="0" hangingPunct="1">
              <a:spcBef>
                <a:spcPct val="20000"/>
              </a:spcBef>
              <a:spcAft>
                <a:spcPts val="200"/>
              </a:spcAft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/>
            <a:r>
              <a:rPr lang="en-GB" b="1" dirty="0"/>
              <a:t>Treatment</a:t>
            </a:r>
          </a:p>
          <a:p>
            <a:pPr lvl="2" fontAlgn="auto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# of treatments: 2, 4</a:t>
            </a:r>
          </a:p>
          <a:p>
            <a:pPr lvl="2" fontAlgn="auto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Strength of selection (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n-GB" i="1" baseline="30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 = 0, 10%, 42%)</a:t>
            </a:r>
          </a:p>
          <a:p>
            <a:pPr lvl="2" fontAlgn="auto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Treatment shares: 25%, 50%</a:t>
            </a:r>
          </a:p>
          <a:p>
            <a:pPr lvl="1" fontAlgn="auto"/>
            <a:r>
              <a:rPr lang="en-GB" b="1" dirty="0"/>
              <a:t>Potential outcomes</a:t>
            </a:r>
          </a:p>
          <a:p>
            <a:pPr lvl="2" fontAlgn="auto"/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GB" i="1" baseline="30000" dirty="0">
                <a:solidFill>
                  <a:schemeClr val="bg1">
                    <a:lumMod val="50000"/>
                  </a:schemeClr>
                </a:solidFill>
              </a:rPr>
              <a:t>0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Sine function of linear index, 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n-GB" i="1" baseline="30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 = 0, 10%, 45%</a:t>
            </a:r>
          </a:p>
          <a:p>
            <a:pPr lvl="2" fontAlgn="auto"/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GB" i="1" baseline="300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: Y</a:t>
            </a:r>
            <a:r>
              <a:rPr lang="en-GB" i="1" baseline="30000" dirty="0">
                <a:solidFill>
                  <a:schemeClr val="bg1">
                    <a:lumMod val="50000"/>
                  </a:schemeClr>
                </a:solidFill>
              </a:rPr>
              <a:t>0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 + IATE + noise</a:t>
            </a:r>
          </a:p>
          <a:p>
            <a:pPr lvl="2" fontAlgn="auto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IATE: 0, Linear, quadratic, logistic, step functions</a:t>
            </a:r>
          </a:p>
          <a:p>
            <a:pPr lvl="1" fontAlgn="auto"/>
            <a:endParaRPr lang="en-GB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C4ED286-1F5F-BF08-8A2A-DD6F7842C7E7}"/>
              </a:ext>
            </a:extLst>
          </p:cNvPr>
          <p:cNvSpPr txBox="1">
            <a:spLocks/>
          </p:cNvSpPr>
          <p:nvPr/>
        </p:nvSpPr>
        <p:spPr>
          <a:xfrm>
            <a:off x="558799" y="3300338"/>
            <a:ext cx="5533256" cy="25072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3050" indent="-27305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16000"/>
              <a:buFont typeface="Segoe UI" pitchFamily="34" charset="0"/>
              <a:buNone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273050" indent="-27305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504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756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2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77913" indent="-273050" algn="l" defTabSz="914400" rtl="0" eaLnBrk="1" latinLnBrk="0" hangingPunct="1">
              <a:spcBef>
                <a:spcPct val="20000"/>
              </a:spcBef>
              <a:spcAft>
                <a:spcPts val="200"/>
              </a:spcAft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/>
            <a:r>
              <a:rPr lang="en-GB" b="1" dirty="0"/>
              <a:t>Sample size</a:t>
            </a:r>
            <a:r>
              <a:rPr lang="en-GB" dirty="0"/>
              <a:t>: 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N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=2’500 &amp; 10’000</a:t>
            </a:r>
          </a:p>
          <a:p>
            <a:pPr lvl="1" fontAlgn="auto"/>
            <a:r>
              <a:rPr lang="en-GB" b="1" dirty="0"/>
              <a:t>Covariates</a:t>
            </a:r>
          </a:p>
          <a:p>
            <a:pPr lvl="2" fontAlgn="auto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# of covariates in data: 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 = 10, 20, 50</a:t>
            </a:r>
          </a:p>
          <a:p>
            <a:pPr lvl="2" fontAlgn="auto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# of covariates in DGP (sparsity): 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 = 0.2 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, 0.5 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, 0.8 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p</a:t>
            </a:r>
          </a:p>
          <a:p>
            <a:pPr lvl="2" fontAlgn="auto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Type of covariates: Normal, uniform, dummy (pure &amp; mixtures of different types)</a:t>
            </a:r>
          </a:p>
          <a:p>
            <a:pPr lvl="2" fontAlgn="auto"/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: Continuous covariate split into 5, 10, 20, 40 groups</a:t>
            </a:r>
          </a:p>
          <a:p>
            <a:pPr lvl="1" fontAlgn="auto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39316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|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i="1" dirty="0"/>
              <a:t>dml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Dominates when # of groups is small &amp; selectivity is not too large</a:t>
            </a:r>
          </a:p>
          <a:p>
            <a:pPr lvl="1"/>
            <a:r>
              <a:rPr lang="en-GB" dirty="0"/>
              <a:t>Performance may drastically deteriorate for a larger # of groups or stronger selectivity</a:t>
            </a:r>
          </a:p>
          <a:p>
            <a:pPr lvl="1"/>
            <a:r>
              <a:rPr lang="en-GB" dirty="0"/>
              <a:t>Not useful for IATEs</a:t>
            </a:r>
          </a:p>
          <a:p>
            <a:r>
              <a:rPr lang="en-GB" i="1" dirty="0"/>
              <a:t>grf </a:t>
            </a:r>
            <a:r>
              <a:rPr lang="en-GB" dirty="0"/>
              <a:t>(pre-centred)</a:t>
            </a:r>
          </a:p>
          <a:p>
            <a:pPr lvl="1"/>
            <a:r>
              <a:rPr lang="en-GB" dirty="0"/>
              <a:t>Similar good than </a:t>
            </a:r>
            <a:r>
              <a:rPr lang="en-GB" i="1" dirty="0"/>
              <a:t>dml</a:t>
            </a:r>
            <a:r>
              <a:rPr lang="en-GB" dirty="0"/>
              <a:t> when # of groups is small &amp; selectivity is not too large</a:t>
            </a:r>
          </a:p>
          <a:p>
            <a:pPr lvl="1"/>
            <a:r>
              <a:rPr lang="en-GB" dirty="0"/>
              <a:t>Performance drastically deteriorate for a larger  # of groups (&amp; somewhat for strong selectivity)</a:t>
            </a:r>
          </a:p>
          <a:p>
            <a:pPr lvl="1"/>
            <a:r>
              <a:rPr lang="en-GB" dirty="0"/>
              <a:t>Good performance for IATE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5575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|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i="1" dirty="0"/>
              <a:t>mcf</a:t>
            </a:r>
            <a:r>
              <a:rPr lang="en-GB" dirty="0"/>
              <a:t> (pre-centred)</a:t>
            </a:r>
          </a:p>
          <a:p>
            <a:pPr lvl="1"/>
            <a:r>
              <a:rPr lang="en-GB" dirty="0"/>
              <a:t>Less efficient when # of groups is small &amp; selectivity is not too large</a:t>
            </a:r>
          </a:p>
          <a:p>
            <a:pPr lvl="1"/>
            <a:r>
              <a:rPr lang="en-GB" dirty="0"/>
              <a:t>Much less affected by larger # of groups &amp; stronger selectivity</a:t>
            </a:r>
          </a:p>
          <a:p>
            <a:pPr lvl="1"/>
            <a:r>
              <a:rPr lang="en-GB" dirty="0"/>
              <a:t>Overall robust (&amp; competitive) behaviour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77292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Diagramm, Reihe enthält.&#10;&#10;Automatisch generierte Beschreibung">
            <a:extLst>
              <a:ext uri="{FF2B5EF4-FFF2-40B4-BE49-F238E27FC236}">
                <a16:creationId xmlns:a16="http://schemas.microsoft.com/office/drawing/2014/main" id="{8A3DEF7F-2E98-6551-80C2-B4807ED342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640" y="1847106"/>
            <a:ext cx="6017832" cy="36097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47" y="174861"/>
            <a:ext cx="10077485" cy="571504"/>
          </a:xfrm>
          <a:solidFill>
            <a:schemeClr val="bg1"/>
          </a:solidFill>
        </p:spPr>
        <p:txBody>
          <a:bodyPr/>
          <a:lstStyle/>
          <a:p>
            <a:r>
              <a:rPr lang="en-GB" dirty="0"/>
              <a:t>ATE estimator may be sensitive to different levels of selectivity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B79DB77-B14D-621E-C625-EF57872A50E7}"/>
              </a:ext>
            </a:extLst>
          </p:cNvPr>
          <p:cNvSpPr txBox="1"/>
          <p:nvPr/>
        </p:nvSpPr>
        <p:spPr>
          <a:xfrm>
            <a:off x="329347" y="1123437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11682E"/>
                </a:solidFill>
              </a:rPr>
              <a:t>Medium </a:t>
            </a:r>
            <a:r>
              <a:rPr lang="de-DE" b="1" dirty="0" err="1">
                <a:solidFill>
                  <a:srgbClr val="11682E"/>
                </a:solidFill>
              </a:rPr>
              <a:t>selectivity</a:t>
            </a:r>
            <a:r>
              <a:rPr lang="de-DE" b="1" dirty="0">
                <a:solidFill>
                  <a:srgbClr val="11682E"/>
                </a:solidFill>
              </a:rPr>
              <a:t> (R</a:t>
            </a:r>
            <a:r>
              <a:rPr lang="de-DE" b="1" baseline="30000" dirty="0">
                <a:solidFill>
                  <a:srgbClr val="11682E"/>
                </a:solidFill>
              </a:rPr>
              <a:t>2</a:t>
            </a:r>
            <a:r>
              <a:rPr lang="de-DE" b="1" dirty="0">
                <a:solidFill>
                  <a:srgbClr val="11682E"/>
                </a:solidFill>
              </a:rPr>
              <a:t>=10%)</a:t>
            </a:r>
            <a:endParaRPr lang="de-CH" b="1" dirty="0">
              <a:solidFill>
                <a:srgbClr val="11682E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D0B2D0C-821E-091D-049A-6D6C212A8E6B}"/>
              </a:ext>
            </a:extLst>
          </p:cNvPr>
          <p:cNvSpPr txBox="1"/>
          <p:nvPr/>
        </p:nvSpPr>
        <p:spPr>
          <a:xfrm>
            <a:off x="6246892" y="1123437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Strong </a:t>
            </a:r>
            <a:r>
              <a:rPr lang="de-DE" b="1" dirty="0" err="1">
                <a:solidFill>
                  <a:srgbClr val="FF0000"/>
                </a:solidFill>
              </a:rPr>
              <a:t>selectivity</a:t>
            </a:r>
            <a:r>
              <a:rPr lang="de-DE" b="1" dirty="0">
                <a:solidFill>
                  <a:srgbClr val="FF0000"/>
                </a:solidFill>
              </a:rPr>
              <a:t>  (R</a:t>
            </a:r>
            <a:r>
              <a:rPr lang="de-DE" b="1" baseline="30000" dirty="0">
                <a:solidFill>
                  <a:srgbClr val="FF0000"/>
                </a:solidFill>
              </a:rPr>
              <a:t>2</a:t>
            </a:r>
            <a:r>
              <a:rPr lang="de-DE" b="1" dirty="0">
                <a:solidFill>
                  <a:srgbClr val="FF0000"/>
                </a:solidFill>
              </a:rPr>
              <a:t>=42%)</a:t>
            </a:r>
            <a:endParaRPr lang="de-CH" b="1" dirty="0">
              <a:solidFill>
                <a:srgbClr val="FF0000"/>
              </a:solidFill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A4ED5FC-1C68-56E7-4D27-C383326822E9}"/>
              </a:ext>
            </a:extLst>
          </p:cNvPr>
          <p:cNvGrpSpPr/>
          <p:nvPr/>
        </p:nvGrpSpPr>
        <p:grpSpPr>
          <a:xfrm>
            <a:off x="5515992" y="1839062"/>
            <a:ext cx="5760640" cy="3607165"/>
            <a:chOff x="5317072" y="3323270"/>
            <a:chExt cx="5100000" cy="3060000"/>
          </a:xfrm>
        </p:grpSpPr>
        <p:pic>
          <p:nvPicPr>
            <p:cNvPr id="10" name="Grafik 9" descr="Ein Bild, das Text, Diagramm, Reihe enthält.&#10;&#10;Automatisch generierte Beschreibung">
              <a:extLst>
                <a:ext uri="{FF2B5EF4-FFF2-40B4-BE49-F238E27FC236}">
                  <a16:creationId xmlns:a16="http://schemas.microsoft.com/office/drawing/2014/main" id="{85D39DBC-8D72-93DB-15D6-05678FAB5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7072" y="3323270"/>
              <a:ext cx="5100000" cy="3060000"/>
            </a:xfrm>
            <a:prstGeom prst="rect">
              <a:avLst/>
            </a:prstGeom>
          </p:spPr>
        </p:pic>
        <p:sp>
          <p:nvSpPr>
            <p:cNvPr id="9" name="Pfeil: nach rechts 8">
              <a:extLst>
                <a:ext uri="{FF2B5EF4-FFF2-40B4-BE49-F238E27FC236}">
                  <a16:creationId xmlns:a16="http://schemas.microsoft.com/office/drawing/2014/main" id="{65EDEED1-AF33-8C16-34A8-0F3F029CFFE2}"/>
                </a:ext>
              </a:extLst>
            </p:cNvPr>
            <p:cNvSpPr/>
            <p:nvPr/>
          </p:nvSpPr>
          <p:spPr>
            <a:xfrm>
              <a:off x="7964264" y="3728469"/>
              <a:ext cx="576064" cy="304094"/>
            </a:xfrm>
            <a:prstGeom prst="rightArrow">
              <a:avLst/>
            </a:prstGeom>
            <a:solidFill>
              <a:srgbClr val="0078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i="1" dirty="0">
                  <a:solidFill>
                    <a:schemeClr val="bg1"/>
                  </a:solidFill>
                </a:rPr>
                <a:t>dml</a:t>
              </a:r>
              <a:endParaRPr lang="de-CH" i="1" dirty="0">
                <a:solidFill>
                  <a:schemeClr val="bg1"/>
                </a:solidFill>
              </a:endParaRPr>
            </a:p>
          </p:txBody>
        </p:sp>
        <p:sp>
          <p:nvSpPr>
            <p:cNvPr id="15" name="Pfeil: nach rechts 14">
              <a:extLst>
                <a:ext uri="{FF2B5EF4-FFF2-40B4-BE49-F238E27FC236}">
                  <a16:creationId xmlns:a16="http://schemas.microsoft.com/office/drawing/2014/main" id="{103BC097-BF34-C2DE-41AD-6685FF7CFBB6}"/>
                </a:ext>
              </a:extLst>
            </p:cNvPr>
            <p:cNvSpPr/>
            <p:nvPr/>
          </p:nvSpPr>
          <p:spPr>
            <a:xfrm>
              <a:off x="7964264" y="4097642"/>
              <a:ext cx="216024" cy="22523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b="1" i="1" dirty="0"/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7D645D4-245A-781D-EC94-D78BA2C175C3}"/>
              </a:ext>
            </a:extLst>
          </p:cNvPr>
          <p:cNvSpPr txBox="1"/>
          <p:nvPr/>
        </p:nvSpPr>
        <p:spPr>
          <a:xfrm>
            <a:off x="3571776" y="5504750"/>
            <a:ext cx="4439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Bias (&amp; MSE)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larger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sample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95102646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41" y="216963"/>
            <a:ext cx="10077485" cy="571504"/>
          </a:xfrm>
          <a:solidFill>
            <a:schemeClr val="bg1"/>
          </a:solidFill>
        </p:spPr>
        <p:txBody>
          <a:bodyPr/>
          <a:lstStyle/>
          <a:p>
            <a:r>
              <a:rPr lang="en-GB" dirty="0"/>
              <a:t>GATE estimator may be sensitive w.r.t. different # of groups</a:t>
            </a:r>
          </a:p>
        </p:txBody>
      </p:sp>
      <p:pic>
        <p:nvPicPr>
          <p:cNvPr id="10" name="Grafik 9" descr="Ein Bild, das Diagramm, Text enthält.&#10;&#10;Automatisch generierte Beschreibung">
            <a:extLst>
              <a:ext uri="{FF2B5EF4-FFF2-40B4-BE49-F238E27FC236}">
                <a16:creationId xmlns:a16="http://schemas.microsoft.com/office/drawing/2014/main" id="{983A83AC-A903-B8D8-DC82-07FEF6E8E2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647" y="1846157"/>
            <a:ext cx="6017832" cy="3609719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4F8220-508A-3F94-83F2-F35170ED6867}"/>
              </a:ext>
            </a:extLst>
          </p:cNvPr>
          <p:cNvGrpSpPr>
            <a:grpSpLocks noChangeAspect="1"/>
          </p:cNvGrpSpPr>
          <p:nvPr/>
        </p:nvGrpSpPr>
        <p:grpSpPr>
          <a:xfrm>
            <a:off x="5443984" y="1811214"/>
            <a:ext cx="6018001" cy="3610800"/>
            <a:chOff x="5552123" y="3287266"/>
            <a:chExt cx="5100000" cy="3060000"/>
          </a:xfrm>
        </p:grpSpPr>
        <p:pic>
          <p:nvPicPr>
            <p:cNvPr id="19" name="Grafik 18" descr="Ein Bild, das Diagramm, Reihe enthält.&#10;&#10;Automatisch generierte Beschreibung">
              <a:extLst>
                <a:ext uri="{FF2B5EF4-FFF2-40B4-BE49-F238E27FC236}">
                  <a16:creationId xmlns:a16="http://schemas.microsoft.com/office/drawing/2014/main" id="{A719C5AB-4E68-E25B-845B-8A3493E55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2123" y="3287266"/>
              <a:ext cx="5100000" cy="3060000"/>
            </a:xfrm>
            <a:prstGeom prst="rect">
              <a:avLst/>
            </a:prstGeom>
          </p:spPr>
        </p:pic>
        <p:sp>
          <p:nvSpPr>
            <p:cNvPr id="6" name="Pfeil: nach rechts 5">
              <a:extLst>
                <a:ext uri="{FF2B5EF4-FFF2-40B4-BE49-F238E27FC236}">
                  <a16:creationId xmlns:a16="http://schemas.microsoft.com/office/drawing/2014/main" id="{0AD37282-931F-289F-ED27-930EEC0E974F}"/>
                </a:ext>
              </a:extLst>
            </p:cNvPr>
            <p:cNvSpPr/>
            <p:nvPr/>
          </p:nvSpPr>
          <p:spPr>
            <a:xfrm rot="5400000">
              <a:off x="8412771" y="4351030"/>
              <a:ext cx="806173" cy="304094"/>
            </a:xfrm>
            <a:prstGeom prst="rightArrow">
              <a:avLst/>
            </a:prstGeom>
            <a:solidFill>
              <a:srgbClr val="0078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i="1" dirty="0">
                  <a:solidFill>
                    <a:schemeClr val="bg1"/>
                  </a:solidFill>
                </a:rPr>
                <a:t>dml</a:t>
              </a:r>
              <a:endParaRPr lang="de-CH" i="1" dirty="0">
                <a:solidFill>
                  <a:schemeClr val="bg1"/>
                </a:solidFill>
              </a:endParaRPr>
            </a:p>
          </p:txBody>
        </p:sp>
        <p:sp>
          <p:nvSpPr>
            <p:cNvPr id="8" name="Pfeil: nach rechts 7">
              <a:extLst>
                <a:ext uri="{FF2B5EF4-FFF2-40B4-BE49-F238E27FC236}">
                  <a16:creationId xmlns:a16="http://schemas.microsoft.com/office/drawing/2014/main" id="{C5E30DE4-2834-1F65-92B3-13EB27460402}"/>
                </a:ext>
              </a:extLst>
            </p:cNvPr>
            <p:cNvSpPr/>
            <p:nvPr/>
          </p:nvSpPr>
          <p:spPr>
            <a:xfrm rot="5400000">
              <a:off x="6993145" y="4351030"/>
              <a:ext cx="806173" cy="30409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i="1" dirty="0"/>
                <a:t>grf</a:t>
              </a:r>
              <a:endParaRPr lang="de-CH" b="1" i="1" dirty="0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C301D3B1-1DE4-A28B-7587-35490F1F7B25}"/>
              </a:ext>
            </a:extLst>
          </p:cNvPr>
          <p:cNvSpPr txBox="1"/>
          <p:nvPr/>
        </p:nvSpPr>
        <p:spPr>
          <a:xfrm>
            <a:off x="1082546" y="1118578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11682E"/>
                </a:solidFill>
              </a:rPr>
              <a:t>GATE </a:t>
            </a:r>
            <a:r>
              <a:rPr lang="de-DE" b="1" dirty="0" err="1">
                <a:solidFill>
                  <a:srgbClr val="11682E"/>
                </a:solidFill>
              </a:rPr>
              <a:t>with</a:t>
            </a:r>
            <a:r>
              <a:rPr lang="de-DE" b="1" dirty="0">
                <a:solidFill>
                  <a:srgbClr val="11682E"/>
                </a:solidFill>
              </a:rPr>
              <a:t> 5 </a:t>
            </a:r>
            <a:r>
              <a:rPr lang="de-DE" b="1" dirty="0" err="1">
                <a:solidFill>
                  <a:srgbClr val="11682E"/>
                </a:solidFill>
              </a:rPr>
              <a:t>groups</a:t>
            </a:r>
            <a:endParaRPr lang="de-CH" b="1" dirty="0">
              <a:solidFill>
                <a:srgbClr val="11682E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D483023-C367-7128-F92D-4D696501BFAB}"/>
              </a:ext>
            </a:extLst>
          </p:cNvPr>
          <p:cNvSpPr txBox="1"/>
          <p:nvPr/>
        </p:nvSpPr>
        <p:spPr>
          <a:xfrm>
            <a:off x="6832804" y="1118578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GATE </a:t>
            </a:r>
            <a:r>
              <a:rPr lang="de-DE" b="1" dirty="0" err="1">
                <a:solidFill>
                  <a:srgbClr val="FF0000"/>
                </a:solidFill>
              </a:rPr>
              <a:t>with</a:t>
            </a:r>
            <a:r>
              <a:rPr lang="de-DE" b="1" dirty="0">
                <a:solidFill>
                  <a:srgbClr val="FF0000"/>
                </a:solidFill>
              </a:rPr>
              <a:t> 40 </a:t>
            </a:r>
            <a:r>
              <a:rPr lang="de-DE" b="1" dirty="0" err="1">
                <a:solidFill>
                  <a:srgbClr val="FF0000"/>
                </a:solidFill>
              </a:rPr>
              <a:t>groups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1B63095-3808-85B7-DF8F-EB65FADB9679}"/>
              </a:ext>
            </a:extLst>
          </p:cNvPr>
          <p:cNvSpPr txBox="1"/>
          <p:nvPr/>
        </p:nvSpPr>
        <p:spPr>
          <a:xfrm>
            <a:off x="3571776" y="5504750"/>
            <a:ext cx="4640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Variance</a:t>
            </a:r>
            <a:r>
              <a:rPr lang="de-DE" dirty="0"/>
              <a:t> (MSE)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larger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sample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3122158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Recommendations for empirical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809298"/>
            <a:ext cx="10357792" cy="4214272"/>
          </a:xfrm>
        </p:spPr>
        <p:txBody>
          <a:bodyPr>
            <a:normAutofit/>
          </a:bodyPr>
          <a:lstStyle/>
          <a:p>
            <a:r>
              <a:rPr lang="en-GB" dirty="0"/>
              <a:t>Large sample available (standard error reduction not a major concern)</a:t>
            </a:r>
          </a:p>
          <a:p>
            <a:pPr lvl="1"/>
            <a:r>
              <a:rPr lang="en-GB" i="1" dirty="0"/>
              <a:t>mcf</a:t>
            </a:r>
          </a:p>
          <a:p>
            <a:r>
              <a:rPr lang="en-GB" dirty="0"/>
              <a:t>Smaller sample (standard error reduction is important)</a:t>
            </a:r>
          </a:p>
          <a:p>
            <a:pPr lvl="1"/>
            <a:r>
              <a:rPr lang="en-GB" dirty="0"/>
              <a:t>ATE, GATE (few groups): </a:t>
            </a:r>
            <a:r>
              <a:rPr lang="en-GB" i="1" dirty="0"/>
              <a:t>dml </a:t>
            </a:r>
            <a:r>
              <a:rPr lang="en-GB" dirty="0"/>
              <a:t>or </a:t>
            </a:r>
            <a:r>
              <a:rPr lang="en-GB" i="1" dirty="0"/>
              <a:t>grf </a:t>
            </a:r>
            <a:r>
              <a:rPr lang="en-GB" dirty="0"/>
              <a:t>(robustness check with more robust mcf)</a:t>
            </a:r>
          </a:p>
          <a:p>
            <a:pPr lvl="1"/>
            <a:r>
              <a:rPr lang="en-GB" dirty="0"/>
              <a:t>GATE (many groups): </a:t>
            </a:r>
            <a:r>
              <a:rPr lang="en-GB" i="1" dirty="0"/>
              <a:t>mcf</a:t>
            </a:r>
          </a:p>
          <a:p>
            <a:pPr lvl="1"/>
            <a:r>
              <a:rPr lang="en-GB" dirty="0"/>
              <a:t>IATEs: </a:t>
            </a:r>
            <a:r>
              <a:rPr lang="en-GB" i="1" dirty="0"/>
              <a:t>grf</a:t>
            </a:r>
            <a:r>
              <a:rPr lang="en-GB" dirty="0"/>
              <a:t> or </a:t>
            </a:r>
            <a:r>
              <a:rPr lang="en-GB" i="1" dirty="0"/>
              <a:t>mcf</a:t>
            </a:r>
          </a:p>
          <a:p>
            <a:r>
              <a:rPr lang="en-GB" dirty="0"/>
              <a:t>A note on computation</a:t>
            </a:r>
          </a:p>
          <a:p>
            <a:pPr lvl="1"/>
            <a:r>
              <a:rPr lang="en-GB" dirty="0"/>
              <a:t>User friendly packages available in </a:t>
            </a:r>
            <a:r>
              <a:rPr lang="en-GB" i="1" dirty="0"/>
              <a:t>Python</a:t>
            </a:r>
            <a:r>
              <a:rPr lang="en-GB" dirty="0"/>
              <a:t> &amp; </a:t>
            </a:r>
            <a:r>
              <a:rPr lang="en-GB" i="1" dirty="0"/>
              <a:t>R</a:t>
            </a:r>
            <a:r>
              <a:rPr lang="en-GB" dirty="0"/>
              <a:t> (&amp; Stata for </a:t>
            </a:r>
            <a:r>
              <a:rPr lang="en-GB" i="1" dirty="0"/>
              <a:t>dml</a:t>
            </a:r>
            <a:r>
              <a:rPr lang="en-GB" dirty="0"/>
              <a:t>)</a:t>
            </a:r>
          </a:p>
          <a:p>
            <a:pPr lvl="1"/>
            <a:endParaRPr lang="en-GB" i="1" dirty="0"/>
          </a:p>
          <a:p>
            <a:pPr lvl="2"/>
            <a:endParaRPr lang="en-GB" dirty="0"/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8388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packages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…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17D24B-16C6-B2FF-2C0C-C93773FFA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30" y="1802647"/>
            <a:ext cx="4551623" cy="190952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59ABD7F-7A74-B404-31BD-D2E7E7FD4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282" y="2404267"/>
            <a:ext cx="4560501" cy="136815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799C219-387A-0172-2CC0-36749CD9E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068" y="3918998"/>
            <a:ext cx="5772532" cy="219633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C531C60-9AA9-9F26-4EBD-48EC96834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58" y="4092701"/>
            <a:ext cx="4848078" cy="202281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AEAEE15-1D01-B273-E252-EABCB7127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2533" y="-12214"/>
            <a:ext cx="7702372" cy="164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925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F214FEA-F1F2-435E-A7F7-D4098D1C5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24" y="1847106"/>
            <a:ext cx="2755507" cy="295232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5FFAD5A8-F340-479C-2028-8468785AD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055" y="0"/>
            <a:ext cx="3929945" cy="1587698"/>
          </a:xfrm>
          <a:prstGeom prst="rect">
            <a:avLst/>
          </a:prstGeom>
        </p:spPr>
      </p:pic>
      <p:pic>
        <p:nvPicPr>
          <p:cNvPr id="3" name="Grafik 2" descr="Ein Bild, das Muster, Quadrat, Pixel, Design enthält.&#10;&#10;Automatisch generierte Beschreibung">
            <a:extLst>
              <a:ext uri="{FF2B5EF4-FFF2-40B4-BE49-F238E27FC236}">
                <a16:creationId xmlns:a16="http://schemas.microsoft.com/office/drawing/2014/main" id="{A37DEF7B-6233-1DD5-37B0-0606176FB1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176" y="1847106"/>
            <a:ext cx="4003824" cy="40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8279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Machine learning meets econometrics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ML &amp; econometrics have different goals </a:t>
            </a:r>
          </a:p>
          <a:p>
            <a:r>
              <a:rPr lang="en-US" noProof="0" dirty="0"/>
              <a:t>Goal of machine learning</a:t>
            </a:r>
          </a:p>
          <a:p>
            <a:pPr lvl="1"/>
            <a:r>
              <a:rPr lang="en-US" noProof="0" dirty="0"/>
              <a:t>Get best guess of </a:t>
            </a:r>
            <a:r>
              <a:rPr lang="en-US" i="1" noProof="0" dirty="0"/>
              <a:t>y</a:t>
            </a:r>
            <a:r>
              <a:rPr lang="en-US" noProof="0" dirty="0"/>
              <a:t> once you know </a:t>
            </a:r>
            <a:r>
              <a:rPr lang="en-US" i="1" noProof="0" dirty="0"/>
              <a:t>x</a:t>
            </a:r>
            <a:r>
              <a:rPr lang="en-US" noProof="0" dirty="0"/>
              <a:t> </a:t>
            </a:r>
            <a:r>
              <a:rPr lang="en-US" noProof="0" dirty="0">
                <a:sym typeface="Wingdings" panose="05000000000000000000" pitchFamily="2" charset="2"/>
              </a:rPr>
              <a:t> </a:t>
            </a:r>
            <a:r>
              <a:rPr lang="en-US" i="1" noProof="0" dirty="0">
                <a:sym typeface="Wingdings" panose="05000000000000000000" pitchFamily="2" charset="2"/>
              </a:rPr>
              <a:t>learn </a:t>
            </a:r>
            <a:r>
              <a:rPr lang="en-US" noProof="0" dirty="0">
                <a:sym typeface="Wingdings" panose="05000000000000000000" pitchFamily="2" charset="2"/>
              </a:rPr>
              <a:t>(=estimate) </a:t>
            </a:r>
            <a:r>
              <a:rPr lang="en-US" i="1" noProof="0" dirty="0">
                <a:sym typeface="Wingdings" panose="05000000000000000000" pitchFamily="2" charset="2"/>
              </a:rPr>
              <a:t>f(x)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Carefully ensure that estimated </a:t>
            </a:r>
            <a:r>
              <a:rPr lang="en-US" i="1" dirty="0">
                <a:sym typeface="Wingdings" panose="05000000000000000000" pitchFamily="2" charset="2"/>
              </a:rPr>
              <a:t>f(x)</a:t>
            </a:r>
            <a:r>
              <a:rPr lang="en-US" dirty="0">
                <a:sym typeface="Wingdings" panose="05000000000000000000" pitchFamily="2" charset="2"/>
              </a:rPr>
              <a:t> does not depend on unobservables (i.e. avoid in-sample overfitting)</a:t>
            </a:r>
            <a:endParaRPr lang="en-US" noProof="0" dirty="0"/>
          </a:p>
          <a:p>
            <a:r>
              <a:rPr lang="en-US" dirty="0"/>
              <a:t>Goal of econometrics</a:t>
            </a:r>
          </a:p>
          <a:p>
            <a:pPr lvl="1"/>
            <a:r>
              <a:rPr lang="en-US" dirty="0"/>
              <a:t>Learn </a:t>
            </a:r>
            <a:r>
              <a:rPr lang="en-US" i="1" dirty="0"/>
              <a:t>parameters</a:t>
            </a:r>
            <a:r>
              <a:rPr lang="en-US" dirty="0"/>
              <a:t> capturing how a change in </a:t>
            </a:r>
            <a:r>
              <a:rPr lang="en-US" i="1" dirty="0"/>
              <a:t>x</a:t>
            </a:r>
            <a:r>
              <a:rPr lang="en-US" dirty="0"/>
              <a:t> changes </a:t>
            </a:r>
            <a:r>
              <a:rPr lang="en-US" i="1" dirty="0"/>
              <a:t>y</a:t>
            </a:r>
          </a:p>
          <a:p>
            <a:pPr lvl="2"/>
            <a:r>
              <a:rPr lang="en-US" dirty="0"/>
              <a:t>Get respective uncertainty measures for these causal parameters</a:t>
            </a:r>
          </a:p>
          <a:p>
            <a:pPr lvl="2"/>
            <a:r>
              <a:rPr lang="en-US" dirty="0"/>
              <a:t>Examples: regression coefficients, average treatment effects, other ‘structural’ parameters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  <a:p>
            <a:pPr lvl="3"/>
            <a:endParaRPr lang="en-US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6092056" y="2351162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i="1" dirty="0">
                <a:solidFill>
                  <a:srgbClr val="11682E"/>
                </a:solidFill>
              </a:rPr>
              <a:t>y = f(x) + unobservables</a:t>
            </a:r>
          </a:p>
        </p:txBody>
      </p:sp>
      <p:sp>
        <p:nvSpPr>
          <p:cNvPr id="5" name="Foliennummernplatzhalter 6">
            <a:extLst>
              <a:ext uri="{FF2B5EF4-FFF2-40B4-BE49-F238E27FC236}">
                <a16:creationId xmlns:a16="http://schemas.microsoft.com/office/drawing/2014/main" id="{9DF7C18D-F2F7-8D85-4743-7C40503E6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7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4D2FA6-08AA-F80A-129D-73068AA9B7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6F1E0D-A2FF-6B43-EEF9-0F9F954ACCBD}"/>
              </a:ext>
            </a:extLst>
          </p:cNvPr>
          <p:cNvSpPr txBox="1"/>
          <p:nvPr/>
        </p:nvSpPr>
        <p:spPr>
          <a:xfrm>
            <a:off x="5443984" y="0"/>
            <a:ext cx="5070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rgbClr val="FF0000"/>
                </a:solidFill>
              </a:rPr>
              <a:t>Already</a:t>
            </a:r>
            <a:r>
              <a:rPr lang="de-DE" sz="2000" b="1" dirty="0">
                <a:solidFill>
                  <a:srgbClr val="FF0000"/>
                </a:solidFill>
              </a:rPr>
              <a:t> </a:t>
            </a:r>
            <a:r>
              <a:rPr lang="de-DE" sz="2000" b="1" dirty="0" err="1">
                <a:solidFill>
                  <a:srgbClr val="FF0000"/>
                </a:solidFill>
              </a:rPr>
              <a:t>discussed</a:t>
            </a:r>
            <a:r>
              <a:rPr lang="de-DE" sz="2000" b="1" dirty="0">
                <a:solidFill>
                  <a:srgbClr val="FF0000"/>
                </a:solidFill>
              </a:rPr>
              <a:t> in online </a:t>
            </a:r>
            <a:r>
              <a:rPr lang="de-DE" sz="2000" b="1" dirty="0" err="1">
                <a:solidFill>
                  <a:srgbClr val="FF0000"/>
                </a:solidFill>
              </a:rPr>
              <a:t>workshop</a:t>
            </a:r>
            <a:r>
              <a:rPr lang="de-DE" sz="2000" b="1" dirty="0">
                <a:solidFill>
                  <a:srgbClr val="FF0000"/>
                </a:solidFill>
              </a:rPr>
              <a:t> 3</a:t>
            </a:r>
            <a:endParaRPr lang="de-CH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0325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91902901-D9EF-46BC-9ECA-5F1590E9B9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728" y="-1144862"/>
            <a:ext cx="13014294" cy="976072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-245640" y="1883154"/>
            <a:ext cx="11843270" cy="396000"/>
          </a:xfrm>
          <a:solidFill>
            <a:schemeClr val="bg1">
              <a:lumMod val="95000"/>
              <a:alpha val="40000"/>
            </a:schemeClr>
          </a:solidFill>
        </p:spPr>
        <p:txBody>
          <a:bodyPr>
            <a:normAutofit lnSpcReduction="10000"/>
          </a:bodyPr>
          <a:lstStyle/>
          <a:p>
            <a:pPr marL="720000" indent="0">
              <a:lnSpc>
                <a:spcPct val="100000"/>
              </a:lnSpc>
              <a:spcAft>
                <a:spcPts val="1800"/>
              </a:spcAft>
            </a:pPr>
            <a:r>
              <a:rPr lang="en-GB" sz="2000" noProof="0" dirty="0">
                <a:solidFill>
                  <a:schemeClr val="tx1"/>
                </a:solidFill>
              </a:rPr>
              <a:t>1 </a:t>
            </a:r>
            <a:r>
              <a:rPr lang="en-GB" sz="2000" dirty="0">
                <a:solidFill>
                  <a:schemeClr val="tx1"/>
                </a:solidFill>
              </a:rPr>
              <a:t>| Introduction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-245640" y="2423488"/>
            <a:ext cx="11652801" cy="396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defPPr>
              <a:defRPr lang="de-DE"/>
            </a:defPPr>
            <a:lvl1pPr marL="720000" indent="0" defTabSz="91440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20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defTabSz="914400" eaLnBrk="1" latinLnBrk="0" hangingPunct="1">
              <a:spcBef>
                <a:spcPts val="200"/>
              </a:spcBef>
              <a:buFont typeface="Arial" pitchFamily="34" charset="0"/>
              <a:buChar char="–"/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defTabSz="914400" eaLnBrk="1" latinLnBrk="0" hangingPunct="1">
              <a:spcBef>
                <a:spcPts val="200"/>
              </a:spcBef>
              <a:buFont typeface="Symbol" pitchFamily="18" charset="2"/>
              <a:buChar char="-"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>
                <a:latin typeface="+mn-lt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>
                <a:latin typeface="+mn-lt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2 | Machine Learning vs Causal Machine Learning</a:t>
            </a:r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-245640" y="2991034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3 | Double Debiased Machine Learning</a:t>
            </a: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-245640" y="3527236"/>
            <a:ext cx="11843344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4 | Causal Trees &amp; Forests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402E88E-4ADD-474F-EAD7-1E46129EE9D0}"/>
              </a:ext>
            </a:extLst>
          </p:cNvPr>
          <p:cNvSpPr txBox="1">
            <a:spLocks/>
          </p:cNvSpPr>
          <p:nvPr/>
        </p:nvSpPr>
        <p:spPr>
          <a:xfrm>
            <a:off x="-245640" y="406343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5 | A comparison of Comprehensive Causal Machine Learners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3F46B544-9E6E-81C7-71A3-6BA1205F94A1}"/>
              </a:ext>
            </a:extLst>
          </p:cNvPr>
          <p:cNvSpPr txBox="1">
            <a:spLocks/>
          </p:cNvSpPr>
          <p:nvPr/>
        </p:nvSpPr>
        <p:spPr>
          <a:xfrm>
            <a:off x="-245640" y="4599640"/>
            <a:ext cx="11652800" cy="396000"/>
          </a:xfrm>
          <a:prstGeom prst="rect">
            <a:avLst/>
          </a:prstGeom>
          <a:solidFill>
            <a:srgbClr val="11682E">
              <a:alpha val="40000"/>
            </a:srgb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/>
              <a:t>6 | Optimal Policy &amp; Algorithmic Decision Making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FBFA3DE-B8D6-88D3-87BA-A00365987676}"/>
              </a:ext>
            </a:extLst>
          </p:cNvPr>
          <p:cNvSpPr txBox="1">
            <a:spLocks/>
          </p:cNvSpPr>
          <p:nvPr/>
        </p:nvSpPr>
        <p:spPr>
          <a:xfrm>
            <a:off x="-238400" y="517131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7 | Conclusions &amp; outlook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0243489-E8B1-403F-6A97-FA55FD182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624" y="-25101"/>
            <a:ext cx="4194149" cy="57606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5C0E519-38DA-92A6-CFEE-FC5C0E0F3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114" y="0"/>
            <a:ext cx="707510" cy="16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75341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Optimal policy &amp; individualized treatment rules | 2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9448" y="1703090"/>
            <a:ext cx="10077484" cy="428628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Holy grail &amp; final culmination of Causal Machine Learning</a:t>
            </a:r>
          </a:p>
          <a:p>
            <a:pPr lvl="1"/>
            <a:r>
              <a:rPr lang="en-GB" dirty="0"/>
              <a:t>So far: We estimated heterogeneous causal effects</a:t>
            </a:r>
          </a:p>
          <a:p>
            <a:pPr lvl="1"/>
            <a:r>
              <a:rPr lang="en-GB" dirty="0"/>
              <a:t>Now: We use this knowledge to improve decisions</a:t>
            </a:r>
          </a:p>
          <a:p>
            <a:pPr lvl="2"/>
            <a:r>
              <a:rPr lang="en-GB" dirty="0"/>
              <a:t>This may also lead to changes in the estimation of the heterogenous effects</a:t>
            </a:r>
          </a:p>
          <a:p>
            <a:pPr lvl="2"/>
            <a:r>
              <a:rPr lang="en-GB" dirty="0"/>
              <a:t>New &amp; rapidly developing literature in all fields</a:t>
            </a:r>
          </a:p>
          <a:p>
            <a:r>
              <a:rPr lang="en-GB" dirty="0"/>
              <a:t>This lecture focuses mainly on the following papers</a:t>
            </a:r>
          </a:p>
          <a:p>
            <a:pPr lvl="1"/>
            <a:r>
              <a:rPr lang="de-CH" i="1" dirty="0">
                <a:solidFill>
                  <a:srgbClr val="90887B"/>
                </a:solidFill>
              </a:rPr>
              <a:t>Manski (2004): </a:t>
            </a:r>
            <a:r>
              <a:rPr lang="en-GB" dirty="0">
                <a:solidFill>
                  <a:srgbClr val="90887B"/>
                </a:solidFill>
                <a:ea typeface="Times New Roman" panose="02020603050405020304" pitchFamily="18" charset="0"/>
              </a:rPr>
              <a:t>S</a:t>
            </a:r>
            <a:r>
              <a:rPr lang="de-DE" dirty="0" err="1">
                <a:solidFill>
                  <a:srgbClr val="90887B"/>
                </a:solidFill>
                <a:ea typeface="Times New Roman" panose="02020603050405020304" pitchFamily="18" charset="0"/>
              </a:rPr>
              <a:t>tatistical</a:t>
            </a:r>
            <a:r>
              <a:rPr lang="de-DE" dirty="0">
                <a:solidFill>
                  <a:srgbClr val="90887B"/>
                </a:solidFill>
                <a:ea typeface="Times New Roman" panose="02020603050405020304" pitchFamily="18" charset="0"/>
              </a:rPr>
              <a:t> Treatment Rules </a:t>
            </a:r>
            <a:r>
              <a:rPr lang="de-DE" dirty="0" err="1">
                <a:solidFill>
                  <a:srgbClr val="90887B"/>
                </a:solidFill>
                <a:ea typeface="Times New Roman" panose="02020603050405020304" pitchFamily="18" charset="0"/>
              </a:rPr>
              <a:t>for</a:t>
            </a:r>
            <a:r>
              <a:rPr lang="de-DE" dirty="0">
                <a:solidFill>
                  <a:srgbClr val="90887B"/>
                </a:solidFill>
                <a:ea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rgbClr val="90887B"/>
                </a:solidFill>
                <a:ea typeface="Times New Roman" panose="02020603050405020304" pitchFamily="18" charset="0"/>
              </a:rPr>
              <a:t>Heterogeneous</a:t>
            </a:r>
            <a:r>
              <a:rPr lang="de-DE" dirty="0">
                <a:solidFill>
                  <a:srgbClr val="90887B"/>
                </a:solidFill>
                <a:ea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rgbClr val="90887B"/>
                </a:solidFill>
                <a:ea typeface="Times New Roman" panose="02020603050405020304" pitchFamily="18" charset="0"/>
              </a:rPr>
              <a:t>Populations</a:t>
            </a:r>
            <a:r>
              <a:rPr lang="de-DE" dirty="0">
                <a:solidFill>
                  <a:srgbClr val="90887B"/>
                </a:solidFill>
                <a:ea typeface="Times New Roman" panose="02020603050405020304" pitchFamily="18" charset="0"/>
              </a:rPr>
              <a:t>, </a:t>
            </a:r>
            <a:r>
              <a:rPr lang="en-GB" i="1" dirty="0">
                <a:solidFill>
                  <a:srgbClr val="90887B"/>
                </a:solidFill>
                <a:ea typeface="Times New Roman" panose="02020603050405020304" pitchFamily="18" charset="0"/>
              </a:rPr>
              <a:t>Econometrica</a:t>
            </a:r>
            <a:r>
              <a:rPr lang="de-DE" i="1" dirty="0">
                <a:solidFill>
                  <a:srgbClr val="90887B"/>
                </a:solidFill>
                <a:ea typeface="Times New Roman" panose="02020603050405020304" pitchFamily="18" charset="0"/>
              </a:rPr>
              <a:t>, 72</a:t>
            </a:r>
          </a:p>
          <a:p>
            <a:pPr lvl="1"/>
            <a:r>
              <a:rPr lang="de-CH" i="1" dirty="0"/>
              <a:t>Athey, Wager (2020): </a:t>
            </a:r>
            <a:r>
              <a:rPr lang="en-US" dirty="0">
                <a:ea typeface="Times New Roman" panose="02020603050405020304" pitchFamily="18" charset="0"/>
              </a:rPr>
              <a:t>Policy Learning with Observational Data, </a:t>
            </a:r>
            <a:r>
              <a:rPr lang="en-US" i="1" dirty="0">
                <a:ea typeface="Times New Roman" panose="02020603050405020304" pitchFamily="18" charset="0"/>
              </a:rPr>
              <a:t>Econometrica</a:t>
            </a:r>
          </a:p>
          <a:p>
            <a:pPr lvl="1"/>
            <a:r>
              <a:rPr lang="de-CH" i="1" dirty="0">
                <a:solidFill>
                  <a:srgbClr val="90887B"/>
                </a:solidFill>
              </a:rPr>
              <a:t>Kitagawa, Tetenov (2018): </a:t>
            </a:r>
            <a:r>
              <a:rPr lang="de-DE" dirty="0">
                <a:solidFill>
                  <a:srgbClr val="90887B"/>
                </a:solidFill>
                <a:ea typeface="Times New Roman" panose="02020603050405020304" pitchFamily="18" charset="0"/>
              </a:rPr>
              <a:t>Who </a:t>
            </a:r>
            <a:r>
              <a:rPr lang="de-DE" dirty="0" err="1">
                <a:solidFill>
                  <a:srgbClr val="90887B"/>
                </a:solidFill>
                <a:ea typeface="Times New Roman" panose="02020603050405020304" pitchFamily="18" charset="0"/>
              </a:rPr>
              <a:t>Should</a:t>
            </a:r>
            <a:r>
              <a:rPr lang="de-DE" dirty="0">
                <a:solidFill>
                  <a:srgbClr val="90887B"/>
                </a:solidFill>
                <a:ea typeface="Times New Roman" panose="02020603050405020304" pitchFamily="18" charset="0"/>
              </a:rPr>
              <a:t> Be </a:t>
            </a:r>
            <a:r>
              <a:rPr lang="de-DE" dirty="0" err="1">
                <a:solidFill>
                  <a:srgbClr val="90887B"/>
                </a:solidFill>
                <a:ea typeface="Times New Roman" panose="02020603050405020304" pitchFamily="18" charset="0"/>
              </a:rPr>
              <a:t>Treated</a:t>
            </a:r>
            <a:r>
              <a:rPr lang="de-DE" dirty="0">
                <a:solidFill>
                  <a:srgbClr val="90887B"/>
                </a:solidFill>
                <a:ea typeface="Times New Roman" panose="02020603050405020304" pitchFamily="18" charset="0"/>
              </a:rPr>
              <a:t>? Empirical </a:t>
            </a:r>
            <a:r>
              <a:rPr lang="de-DE" dirty="0" err="1">
                <a:solidFill>
                  <a:srgbClr val="90887B"/>
                </a:solidFill>
                <a:ea typeface="Times New Roman" panose="02020603050405020304" pitchFamily="18" charset="0"/>
              </a:rPr>
              <a:t>Welfare</a:t>
            </a:r>
            <a:r>
              <a:rPr lang="de-DE" dirty="0">
                <a:solidFill>
                  <a:srgbClr val="90887B"/>
                </a:solidFill>
                <a:ea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rgbClr val="90887B"/>
                </a:solidFill>
                <a:ea typeface="Times New Roman" panose="02020603050405020304" pitchFamily="18" charset="0"/>
              </a:rPr>
              <a:t>Maximization</a:t>
            </a:r>
            <a:r>
              <a:rPr lang="de-DE" dirty="0">
                <a:solidFill>
                  <a:srgbClr val="90887B"/>
                </a:solidFill>
                <a:ea typeface="Times New Roman" panose="02020603050405020304" pitchFamily="18" charset="0"/>
              </a:rPr>
              <a:t> Methods </a:t>
            </a:r>
            <a:r>
              <a:rPr lang="de-DE" dirty="0" err="1">
                <a:solidFill>
                  <a:srgbClr val="90887B"/>
                </a:solidFill>
                <a:ea typeface="Times New Roman" panose="02020603050405020304" pitchFamily="18" charset="0"/>
              </a:rPr>
              <a:t>for</a:t>
            </a:r>
            <a:r>
              <a:rPr lang="de-DE" dirty="0">
                <a:solidFill>
                  <a:srgbClr val="90887B"/>
                </a:solidFill>
                <a:ea typeface="Times New Roman" panose="02020603050405020304" pitchFamily="18" charset="0"/>
              </a:rPr>
              <a:t> Treatment Choice, </a:t>
            </a:r>
            <a:r>
              <a:rPr lang="de-DE" i="1" dirty="0">
                <a:solidFill>
                  <a:srgbClr val="90887B"/>
                </a:solidFill>
                <a:ea typeface="Times New Roman" panose="02020603050405020304" pitchFamily="18" charset="0"/>
              </a:rPr>
              <a:t>Econometrica</a:t>
            </a:r>
            <a:r>
              <a:rPr lang="de-DE" dirty="0">
                <a:solidFill>
                  <a:srgbClr val="90887B"/>
                </a:solidFill>
                <a:ea typeface="Times New Roman" panose="02020603050405020304" pitchFamily="18" charset="0"/>
              </a:rPr>
              <a:t>, 86, 591–616</a:t>
            </a:r>
          </a:p>
          <a:p>
            <a:pPr lvl="1"/>
            <a:r>
              <a:rPr lang="de-CH" i="1" dirty="0"/>
              <a:t>Zhou, Wager, Athey (2019): </a:t>
            </a:r>
            <a:r>
              <a:rPr lang="de-DE" dirty="0">
                <a:ea typeface="Times New Roman" panose="02020603050405020304" pitchFamily="18" charset="0"/>
              </a:rPr>
              <a:t>Offline Multi-Action Policy Learning: </a:t>
            </a:r>
            <a:r>
              <a:rPr lang="de-DE" dirty="0" err="1">
                <a:ea typeface="Times New Roman" panose="02020603050405020304" pitchFamily="18" charset="0"/>
              </a:rPr>
              <a:t>Generalization</a:t>
            </a:r>
            <a:r>
              <a:rPr lang="de-DE" dirty="0">
                <a:ea typeface="Times New Roman" panose="02020603050405020304" pitchFamily="18" charset="0"/>
              </a:rPr>
              <a:t> &amp; </a:t>
            </a:r>
            <a:r>
              <a:rPr lang="de-DE" dirty="0" err="1">
                <a:ea typeface="Times New Roman" panose="02020603050405020304" pitchFamily="18" charset="0"/>
              </a:rPr>
              <a:t>Optimization</a:t>
            </a:r>
            <a:r>
              <a:rPr lang="de-DE" dirty="0">
                <a:ea typeface="Times New Roman" panose="02020603050405020304" pitchFamily="18" charset="0"/>
              </a:rPr>
              <a:t>, </a:t>
            </a:r>
            <a:r>
              <a:rPr lang="en-US" dirty="0">
                <a:ea typeface="Times New Roman" panose="02020603050405020304" pitchFamily="18" charset="0"/>
              </a:rPr>
              <a:t>arXiv</a:t>
            </a:r>
            <a:endParaRPr lang="de-CH" dirty="0"/>
          </a:p>
          <a:p>
            <a:endParaRPr lang="en-GB" dirty="0"/>
          </a:p>
          <a:p>
            <a:pPr marL="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08319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Optimal policy &amp; individualized treatment rules | 3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8800" y="1775098"/>
            <a:ext cx="9319692" cy="439248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Economics</a:t>
            </a:r>
          </a:p>
          <a:p>
            <a:pPr lvl="1"/>
            <a:r>
              <a:rPr lang="en-GB" i="1" dirty="0"/>
              <a:t>Active labour market policy</a:t>
            </a:r>
            <a:r>
              <a:rPr lang="en-GB" dirty="0"/>
              <a:t>: Which type of unemployed should be assigned to which type of active labour market programme (subject to budget constraint)?</a:t>
            </a:r>
          </a:p>
          <a:p>
            <a:pPr lvl="1"/>
            <a:r>
              <a:rPr lang="en-GB" i="1" dirty="0"/>
              <a:t>Regional policy</a:t>
            </a:r>
            <a:r>
              <a:rPr lang="en-GB" dirty="0"/>
              <a:t>: Which region gets which type of subsidized infrastructure investment?</a:t>
            </a:r>
          </a:p>
          <a:p>
            <a:r>
              <a:rPr lang="en-GB" dirty="0"/>
              <a:t>Business</a:t>
            </a:r>
          </a:p>
          <a:p>
            <a:pPr lvl="1"/>
            <a:r>
              <a:rPr lang="en-GB" i="1" dirty="0"/>
              <a:t>Private investment decisions</a:t>
            </a:r>
            <a:r>
              <a:rPr lang="en-GB" dirty="0"/>
              <a:t>: In which type of machinery should we invest to maximise profits?</a:t>
            </a:r>
          </a:p>
          <a:p>
            <a:r>
              <a:rPr lang="en-GB" dirty="0"/>
              <a:t>Medicine</a:t>
            </a:r>
          </a:p>
          <a:p>
            <a:pPr lvl="1"/>
            <a:r>
              <a:rPr lang="en-GB" i="1" dirty="0"/>
              <a:t>Personalized medicine</a:t>
            </a:r>
            <a:r>
              <a:rPr lang="en-GB" dirty="0"/>
              <a:t>: Which patient gets which type of treatment?</a:t>
            </a:r>
          </a:p>
          <a:p>
            <a:r>
              <a:rPr lang="en-GB" dirty="0"/>
              <a:t>…</a:t>
            </a:r>
          </a:p>
          <a:p>
            <a:pPr lvl="2"/>
            <a:endParaRPr lang="en-GB" dirty="0"/>
          </a:p>
          <a:p>
            <a:pPr marL="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013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Optimal policy &amp; individualized treatment rules | 4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Naïve Rule</a:t>
            </a:r>
          </a:p>
          <a:p>
            <a:pPr lvl="1"/>
            <a:r>
              <a:rPr lang="en-GB" dirty="0"/>
              <a:t>Estimate IATEs by some good estimator &amp; allocate treatment with highest estimated potential outcome</a:t>
            </a:r>
          </a:p>
          <a:p>
            <a:r>
              <a:rPr lang="en-GB" dirty="0"/>
              <a:t>Naïve rule may have limitations</a:t>
            </a:r>
          </a:p>
          <a:p>
            <a:pPr lvl="1"/>
            <a:r>
              <a:rPr lang="en-GB" dirty="0"/>
              <a:t>Estimation problem for IATE &amp; optimal policy (allocation) rule differ</a:t>
            </a:r>
          </a:p>
          <a:p>
            <a:pPr lvl="2"/>
            <a:r>
              <a:rPr lang="en-GB" dirty="0"/>
              <a:t>MSE minimisation vs. classification type problems</a:t>
            </a:r>
          </a:p>
          <a:p>
            <a:pPr lvl="1"/>
            <a:r>
              <a:rPr lang="en-GB" dirty="0"/>
              <a:t>Does not respect possible budget constraints</a:t>
            </a:r>
          </a:p>
          <a:p>
            <a:r>
              <a:rPr lang="en-GB" dirty="0"/>
              <a:t>Algorithms with proven properties are mainly available for experiments &amp; selection-on-observables</a:t>
            </a:r>
          </a:p>
          <a:p>
            <a:pPr lvl="1"/>
            <a:r>
              <a:rPr lang="en-GB" dirty="0"/>
              <a:t>Baseline settings in rich data environments</a:t>
            </a:r>
          </a:p>
          <a:p>
            <a:pPr lvl="1"/>
            <a:r>
              <a:rPr lang="en-GB" dirty="0"/>
              <a:t>Other identification strategies not much trusted outside economics (IV, …)</a:t>
            </a:r>
          </a:p>
          <a:p>
            <a:pPr lvl="1"/>
            <a:r>
              <a:rPr lang="en-GB" dirty="0"/>
              <a:t>Other IS may identify effects only for (unknown) compliers (IV, RDD) or treated (DiD)</a:t>
            </a:r>
          </a:p>
          <a:p>
            <a:endParaRPr lang="en-GB" dirty="0"/>
          </a:p>
          <a:p>
            <a:endParaRPr lang="en-GB" dirty="0"/>
          </a:p>
          <a:p>
            <a:pPr marL="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6578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pPr marL="0" lvl="1" indent="0">
              <a:buNone/>
            </a:pPr>
            <a:endParaRPr lang="en-GB"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D3520849-710B-4E0C-8EF0-A75C0E5E28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9701" y="1597025"/>
          <a:ext cx="7294563" cy="447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686120" imgH="2857320" progId="Equation.DSMT4">
                  <p:embed/>
                </p:oleObj>
              </mc:Choice>
              <mc:Fallback>
                <p:oleObj name="Equation" r:id="rId3" imgW="4686120" imgH="2857320" progId="Equation.DSMT4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D3520849-710B-4E0C-8EF0-A75C0E5E28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9701" y="1597025"/>
                        <a:ext cx="7294563" cy="447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379212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Optimal policy &amp; minimum regret | 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9448" y="1737290"/>
            <a:ext cx="9159552" cy="4286280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Remarks</a:t>
            </a:r>
          </a:p>
          <a:p>
            <a:pPr lvl="1"/>
            <a:r>
              <a:rPr lang="en-GB" dirty="0"/>
              <a:t>Maximising </a:t>
            </a:r>
            <a:r>
              <a:rPr lang="en-GB" i="1" dirty="0"/>
              <a:t>Q(π)</a:t>
            </a:r>
            <a:r>
              <a:rPr lang="en-GB" dirty="0"/>
              <a:t> is equivalent to minimising </a:t>
            </a:r>
            <a:r>
              <a:rPr lang="en-GB" i="1" dirty="0"/>
              <a:t>R(π) (minimal regret)</a:t>
            </a:r>
          </a:p>
          <a:p>
            <a:pPr lvl="1"/>
            <a:r>
              <a:rPr lang="en-GB" dirty="0"/>
              <a:t>Minimizing regret depends on high quality estimates of PO</a:t>
            </a:r>
          </a:p>
          <a:p>
            <a:pPr lvl="1"/>
            <a:r>
              <a:rPr lang="en-GB" dirty="0"/>
              <a:t>Nevertheless, this is closer to classification than to regression problems</a:t>
            </a:r>
          </a:p>
          <a:p>
            <a:pPr lvl="1"/>
            <a:r>
              <a:rPr lang="en-GB" dirty="0"/>
              <a:t>Example: </a:t>
            </a:r>
          </a:p>
          <a:p>
            <a:pPr lvl="2"/>
            <a:r>
              <a:rPr lang="en-GB" dirty="0"/>
              <a:t>Optimal policy: </a:t>
            </a:r>
            <a:r>
              <a:rPr lang="en-GB" b="1" dirty="0"/>
              <a:t>Estimation error for </a:t>
            </a:r>
            <a:r>
              <a:rPr lang="en-GB" b="1" i="1" dirty="0"/>
              <a:t>x=a</a:t>
            </a:r>
            <a:r>
              <a:rPr lang="en-GB" b="1" dirty="0"/>
              <a:t> does not matter</a:t>
            </a:r>
            <a:r>
              <a:rPr lang="en-GB" dirty="0"/>
              <a:t>, for </a:t>
            </a:r>
            <a:r>
              <a:rPr lang="en-GB" i="1" dirty="0"/>
              <a:t>x=b</a:t>
            </a:r>
            <a:r>
              <a:rPr lang="en-GB" dirty="0"/>
              <a:t> it matters hugely</a:t>
            </a:r>
          </a:p>
          <a:p>
            <a:pPr lvl="2"/>
            <a:r>
              <a:rPr lang="en-GB" dirty="0"/>
              <a:t>Regression-type: They both matter (by how much, depends on distribution of </a:t>
            </a:r>
            <a:r>
              <a:rPr lang="en-GB" i="1" dirty="0"/>
              <a:t>X</a:t>
            </a:r>
            <a:r>
              <a:rPr lang="en-GB" dirty="0"/>
              <a:t>)</a:t>
            </a:r>
          </a:p>
          <a:p>
            <a:pPr marL="0" lvl="1" indent="0">
              <a:buNone/>
            </a:pPr>
            <a:endParaRPr lang="en-GB"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D3520849-710B-4E0C-8EF0-A75C0E5E28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1456" y="1847106"/>
          <a:ext cx="5095875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51160" imgH="558720" progId="Equation.DSMT4">
                  <p:embed/>
                </p:oleObj>
              </mc:Choice>
              <mc:Fallback>
                <p:oleObj name="Equation" r:id="rId2" imgW="3251160" imgH="558720" progId="Equation.DSMT4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D3520849-710B-4E0C-8EF0-A75C0E5E28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1456" y="1847106"/>
                        <a:ext cx="5095875" cy="874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C739C7FD-B534-4B57-AD0B-6EE5A244AF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6525" y="4746625"/>
          <a:ext cx="531812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79760" imgH="203040" progId="Equation.DSMT4">
                  <p:embed/>
                </p:oleObj>
              </mc:Choice>
              <mc:Fallback>
                <p:oleObj name="Equation" r:id="rId4" imgW="3479760" imgH="203040" progId="Equation.DSMT4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C739C7FD-B534-4B57-AD0B-6EE5A244AF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76525" y="4746625"/>
                        <a:ext cx="5318125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6237030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Minimax regret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8800" y="1737290"/>
            <a:ext cx="8801100" cy="4430296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Usually, optimal allocation such that it minimizes the largest possible regret over all possible data generating processes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Usually, this is the best possible property that can be provenly attributed to a certain policy allocation algorithm</a:t>
            </a:r>
          </a:p>
          <a:p>
            <a:r>
              <a:rPr lang="en-GB" dirty="0"/>
              <a:t>However, difficult (impossible?) to achieve with feasible estimators</a:t>
            </a:r>
          </a:p>
          <a:p>
            <a:pPr lvl="1"/>
            <a:r>
              <a:rPr lang="en-GB" dirty="0"/>
              <a:t>Recently advances by considering restricted policy classes (reducing complexity of policy rules)</a:t>
            </a:r>
          </a:p>
          <a:p>
            <a:pPr lvl="2"/>
            <a:r>
              <a:rPr lang="en-GB" dirty="0"/>
              <a:t>More on such approaches in next section</a:t>
            </a:r>
          </a:p>
          <a:p>
            <a:pPr marL="0" lvl="1" indent="0">
              <a:buNone/>
            </a:pPr>
            <a:endParaRPr lang="en-GB"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A6E0B6DF-F542-4C45-8F5C-BBEBD7A6B5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7600" y="2999234"/>
          <a:ext cx="2448272" cy="617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58640" imgH="342720" progId="Equation.DSMT4">
                  <p:embed/>
                </p:oleObj>
              </mc:Choice>
              <mc:Fallback>
                <p:oleObj name="Equation" r:id="rId2" imgW="1358640" imgH="342720" progId="Equation.DSMT4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A6E0B6DF-F542-4C45-8F5C-BBEBD7A6B5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87600" y="2999234"/>
                        <a:ext cx="2448272" cy="617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4469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Optimal policy &amp; individualized treatment rules | 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8800" y="1737290"/>
            <a:ext cx="10058400" cy="3561640"/>
          </a:xfrm>
        </p:spPr>
        <p:txBody>
          <a:bodyPr>
            <a:normAutofit/>
          </a:bodyPr>
          <a:lstStyle/>
          <a:p>
            <a:r>
              <a:rPr lang="en-GB" dirty="0"/>
              <a:t>Further remarks</a:t>
            </a:r>
          </a:p>
          <a:p>
            <a:pPr lvl="1"/>
            <a:r>
              <a:rPr lang="en-GB" dirty="0"/>
              <a:t>Major challenges are</a:t>
            </a:r>
          </a:p>
          <a:p>
            <a:pPr lvl="2"/>
            <a:r>
              <a:rPr lang="en-GB" dirty="0"/>
              <a:t>Estimating expected potential outcomes (or the elements of an alternative policy score) precisely</a:t>
            </a:r>
          </a:p>
          <a:p>
            <a:pPr lvl="2"/>
            <a:r>
              <a:rPr lang="en-GB" dirty="0"/>
              <a:t>Finding best policy within potentially huge numbers of possible allocations of treatments</a:t>
            </a:r>
          </a:p>
          <a:p>
            <a:pPr lvl="3"/>
            <a:r>
              <a:rPr lang="en-GB" dirty="0"/>
              <a:t>Could be particularly demanding (statistically &amp; computationally) when there are …</a:t>
            </a:r>
          </a:p>
          <a:p>
            <a:pPr lvl="4"/>
            <a:r>
              <a:rPr lang="en-GB" dirty="0"/>
              <a:t>many covariates</a:t>
            </a:r>
          </a:p>
          <a:p>
            <a:pPr lvl="4"/>
            <a:r>
              <a:rPr lang="en-GB" dirty="0"/>
              <a:t>many treatments</a:t>
            </a:r>
          </a:p>
          <a:p>
            <a:pPr lvl="4"/>
            <a:r>
              <a:rPr lang="en-GB" dirty="0"/>
              <a:t>‘difficult’ constraints</a:t>
            </a:r>
          </a:p>
          <a:p>
            <a:pPr lvl="4"/>
            <a:r>
              <a:rPr lang="en-GB" dirty="0"/>
              <a:t>dynamics, i.e. sequences of treatments</a:t>
            </a:r>
          </a:p>
        </p:txBody>
      </p:sp>
    </p:spTree>
    <p:extLst>
      <p:ext uri="{BB962C8B-B14F-4D97-AF65-F5344CB8AC3E}">
        <p14:creationId xmlns:p14="http://schemas.microsoft.com/office/powerpoint/2010/main" val="1972227952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Online vs offline policy learning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Offline policy learning</a:t>
            </a:r>
          </a:p>
          <a:p>
            <a:pPr lvl="1"/>
            <a:r>
              <a:rPr lang="en-GB" dirty="0"/>
              <a:t>Experimental or non-experimental data is already available </a:t>
            </a:r>
          </a:p>
          <a:p>
            <a:pPr lvl="1"/>
            <a:r>
              <a:rPr lang="en-GB" dirty="0"/>
              <a:t>Use this data to learn good policy rules to apply in future</a:t>
            </a:r>
          </a:p>
          <a:p>
            <a:pPr lvl="1"/>
            <a:r>
              <a:rPr lang="en-GB" dirty="0"/>
              <a:t>Good approach if data is large &amp; informative &amp; world is stationary</a:t>
            </a:r>
          </a:p>
          <a:p>
            <a:r>
              <a:rPr lang="en-GB" dirty="0"/>
              <a:t>Online policy learning</a:t>
            </a:r>
          </a:p>
          <a:p>
            <a:pPr lvl="1"/>
            <a:r>
              <a:rPr lang="en-GB" dirty="0"/>
              <a:t>Gather new data (usually experimental)</a:t>
            </a:r>
          </a:p>
          <a:p>
            <a:pPr lvl="1"/>
            <a:r>
              <a:rPr lang="en-GB" dirty="0"/>
              <a:t>Allocate such as to …</a:t>
            </a:r>
          </a:p>
          <a:p>
            <a:pPr lvl="2"/>
            <a:r>
              <a:rPr lang="en-GB" dirty="0"/>
              <a:t>get good policy (exploitation)</a:t>
            </a:r>
          </a:p>
          <a:p>
            <a:pPr lvl="2"/>
            <a:r>
              <a:rPr lang="en-GB" dirty="0"/>
              <a:t>get better estimates (possibly suboptimal allocation in smallish groups; exploration)</a:t>
            </a:r>
          </a:p>
          <a:p>
            <a:pPr lvl="2"/>
            <a:r>
              <a:rPr lang="en-GB" dirty="0"/>
              <a:t>This trade-off needs to be optimized to get good long-term results</a:t>
            </a:r>
          </a:p>
          <a:p>
            <a:pPr lvl="3"/>
            <a:r>
              <a:rPr lang="en-GB" dirty="0"/>
              <a:t>Large &amp; growing literature (Bandits) on how to best do this</a:t>
            </a:r>
          </a:p>
        </p:txBody>
      </p:sp>
    </p:spTree>
    <p:extLst>
      <p:ext uri="{BB962C8B-B14F-4D97-AF65-F5344CB8AC3E}">
        <p14:creationId xmlns:p14="http://schemas.microsoft.com/office/powerpoint/2010/main" val="41579083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Kitagawa-Tetenov (2018) | 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Binary treatment, known propensity score</a:t>
            </a:r>
          </a:p>
          <a:p>
            <a:r>
              <a:rPr lang="en-GB" dirty="0"/>
              <a:t>Empirical welfare maximisation method</a:t>
            </a:r>
          </a:p>
          <a:p>
            <a:pPr lvl="1"/>
            <a:r>
              <a:rPr lang="en-GB" dirty="0"/>
              <a:t>Maximise sample analogue of average social welfare (sum of potential outcomes)</a:t>
            </a:r>
          </a:p>
          <a:p>
            <a:pPr lvl="1"/>
            <a:r>
              <a:rPr lang="en-GB" dirty="0"/>
              <a:t>Features</a:t>
            </a:r>
          </a:p>
          <a:p>
            <a:pPr lvl="2"/>
            <a:r>
              <a:rPr lang="en-GB" dirty="0"/>
              <a:t>Constraints on policy</a:t>
            </a:r>
          </a:p>
          <a:p>
            <a:pPr lvl="3"/>
            <a:r>
              <a:rPr lang="en-GB" dirty="0"/>
              <a:t>Ethical etc. constraints</a:t>
            </a:r>
          </a:p>
          <a:p>
            <a:pPr lvl="3"/>
            <a:r>
              <a:rPr lang="en-GB" dirty="0"/>
              <a:t>Budget </a:t>
            </a:r>
            <a:r>
              <a:rPr lang="en-GB" dirty="0">
                <a:sym typeface="Wingdings" panose="05000000000000000000" pitchFamily="2" charset="2"/>
              </a:rPr>
              <a:t> units per treatment</a:t>
            </a:r>
            <a:endParaRPr lang="en-GB" dirty="0"/>
          </a:p>
          <a:p>
            <a:pPr lvl="2"/>
            <a:r>
              <a:rPr lang="en-GB" dirty="0"/>
              <a:t>Simple rules based on few ‘scores’</a:t>
            </a:r>
          </a:p>
          <a:p>
            <a:r>
              <a:rPr lang="en-GB" dirty="0"/>
              <a:t>Properties for known propensity score</a:t>
            </a:r>
          </a:p>
          <a:p>
            <a:pPr lvl="1"/>
            <a:r>
              <a:rPr lang="en-GB" dirty="0"/>
              <a:t>√N - convergence, </a:t>
            </a:r>
            <a:r>
              <a:rPr lang="en-GB" i="1" dirty="0"/>
              <a:t>minimax optimality</a:t>
            </a:r>
            <a:r>
              <a:rPr lang="en-GB" dirty="0"/>
              <a:t> under fairly general conditions (&amp; unconfoundedness)</a:t>
            </a:r>
          </a:p>
          <a:p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lvl="1" indent="0">
              <a:buNone/>
            </a:pPr>
            <a:endParaRPr lang="en-GB" dirty="0"/>
          </a:p>
        </p:txBody>
      </p:sp>
      <p:sp>
        <p:nvSpPr>
          <p:cNvPr id="5" name="Textfeld 6">
            <a:extLst>
              <a:ext uri="{FF2B5EF4-FFF2-40B4-BE49-F238E27FC236}">
                <a16:creationId xmlns:a16="http://schemas.microsoft.com/office/drawing/2014/main" id="{7BC30FEF-78C6-E6CF-82C2-B3E42E30458F}"/>
              </a:ext>
            </a:extLst>
          </p:cNvPr>
          <p:cNvSpPr txBox="1"/>
          <p:nvPr/>
        </p:nvSpPr>
        <p:spPr>
          <a:xfrm rot="2412319">
            <a:off x="8140152" y="950007"/>
            <a:ext cx="3202434" cy="707886"/>
          </a:xfrm>
          <a:prstGeom prst="rect">
            <a:avLst/>
          </a:prstGeom>
          <a:solidFill>
            <a:srgbClr val="11682E">
              <a:alpha val="52000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de-CH" sz="4000" b="1" dirty="0">
                <a:solidFill>
                  <a:srgbClr val="FF0000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949137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compare estimators? </a:t>
            </a:r>
            <a:r>
              <a:rPr lang="en-GB" i="1" dirty="0">
                <a:solidFill>
                  <a:srgbClr val="FF0000"/>
                </a:solidFill>
              </a:rPr>
              <a:t>SL/ML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Goal: Reliable prediction (&amp; classification)</a:t>
            </a:r>
          </a:p>
          <a:p>
            <a:pPr lvl="1"/>
            <a:r>
              <a:rPr lang="en-GB" dirty="0"/>
              <a:t>Limited interest in inference</a:t>
            </a:r>
          </a:p>
          <a:p>
            <a:r>
              <a:rPr lang="en-GB" dirty="0"/>
              <a:t>How to: Use many reference data sets</a:t>
            </a:r>
          </a:p>
          <a:p>
            <a:pPr lvl="1"/>
            <a:r>
              <a:rPr lang="en-GB" dirty="0"/>
              <a:t>Split data in estimation data (e.g., used for estimation)</a:t>
            </a:r>
          </a:p>
          <a:p>
            <a:pPr lvl="1"/>
            <a:r>
              <a:rPr lang="en-GB" dirty="0"/>
              <a:t>Compare predictive performance relative to true values in test data </a:t>
            </a:r>
          </a:p>
          <a:p>
            <a:pPr lvl="2"/>
            <a:r>
              <a:rPr lang="en-GB" dirty="0"/>
              <a:t>Test data has not been used at all for estimation</a:t>
            </a:r>
          </a:p>
          <a:p>
            <a:pPr lvl="1"/>
            <a:r>
              <a:rPr lang="en-GB" dirty="0"/>
              <a:t>Many references to such data sets can be found at </a:t>
            </a:r>
          </a:p>
          <a:p>
            <a:pPr lvl="2"/>
            <a:r>
              <a:rPr lang="en-GB" dirty="0"/>
              <a:t>https://en.wikipedia.org/wiki/List_of_datasets_for_machine-learning_research</a:t>
            </a:r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CB5508CD-829D-8E64-8A40-1183CC39B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8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F6F489D2-8209-1AF7-09BC-9290BECD0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9E0D078-EDBD-E2A6-D61A-C48BF9E3E9BA}"/>
              </a:ext>
            </a:extLst>
          </p:cNvPr>
          <p:cNvSpPr txBox="1"/>
          <p:nvPr/>
        </p:nvSpPr>
        <p:spPr>
          <a:xfrm>
            <a:off x="5443984" y="0"/>
            <a:ext cx="5070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rgbClr val="FF0000"/>
                </a:solidFill>
              </a:rPr>
              <a:t>Already</a:t>
            </a:r>
            <a:r>
              <a:rPr lang="de-DE" sz="2000" b="1" dirty="0">
                <a:solidFill>
                  <a:srgbClr val="FF0000"/>
                </a:solidFill>
              </a:rPr>
              <a:t> </a:t>
            </a:r>
            <a:r>
              <a:rPr lang="de-DE" sz="2000" b="1" dirty="0" err="1">
                <a:solidFill>
                  <a:srgbClr val="FF0000"/>
                </a:solidFill>
              </a:rPr>
              <a:t>discussed</a:t>
            </a:r>
            <a:r>
              <a:rPr lang="de-DE" sz="2000" b="1" dirty="0">
                <a:solidFill>
                  <a:srgbClr val="FF0000"/>
                </a:solidFill>
              </a:rPr>
              <a:t> in online </a:t>
            </a:r>
            <a:r>
              <a:rPr lang="de-DE" sz="2000" b="1" dirty="0" err="1">
                <a:solidFill>
                  <a:srgbClr val="FF0000"/>
                </a:solidFill>
              </a:rPr>
              <a:t>workshop</a:t>
            </a:r>
            <a:r>
              <a:rPr lang="de-DE" sz="2000" b="1" dirty="0">
                <a:solidFill>
                  <a:srgbClr val="FF0000"/>
                </a:solidFill>
              </a:rPr>
              <a:t> 3</a:t>
            </a:r>
            <a:endParaRPr lang="de-CH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020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Kitagawa-Tetenov (2018) | 2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Structure of estimator</a:t>
            </a:r>
          </a:p>
          <a:p>
            <a:r>
              <a:rPr lang="en-GB" dirty="0"/>
              <a:t>Let </a:t>
            </a:r>
            <a:r>
              <a:rPr lang="el-GR" i="1" dirty="0"/>
              <a:t>π</a:t>
            </a:r>
            <a:r>
              <a:rPr lang="de-CH" i="1" dirty="0"/>
              <a:t>(x) </a:t>
            </a:r>
            <a:r>
              <a:rPr lang="en-GB" dirty="0"/>
              <a:t>be the set of values of </a:t>
            </a:r>
            <a:r>
              <a:rPr lang="en-GB" i="1" dirty="0"/>
              <a:t>x</a:t>
            </a:r>
            <a:r>
              <a:rPr lang="en-GB" dirty="0"/>
              <a:t> for which the treatment is assigned </a:t>
            </a:r>
          </a:p>
          <a:p>
            <a:pPr lvl="1"/>
            <a:r>
              <a:rPr lang="en-GB" dirty="0"/>
              <a:t>This set has lower dimension than </a:t>
            </a:r>
            <a:r>
              <a:rPr lang="en-GB" i="1" dirty="0"/>
              <a:t>x</a:t>
            </a:r>
            <a:r>
              <a:rPr lang="en-GB" dirty="0"/>
              <a:t> (restricted policies)</a:t>
            </a:r>
          </a:p>
          <a:p>
            <a:r>
              <a:rPr lang="en-GB" dirty="0"/>
              <a:t>The </a:t>
            </a:r>
            <a:r>
              <a:rPr lang="en-GB" i="1" dirty="0"/>
              <a:t>Empirical Welfare </a:t>
            </a:r>
            <a:r>
              <a:rPr lang="en-GB" dirty="0"/>
              <a:t>of a policy is given by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Optimal policy: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lvl="1" indent="0">
              <a:buNone/>
            </a:pPr>
            <a:endParaRPr lang="en-GB"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F686B23D-7021-4D12-B196-5EC0635289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4051" y="4123159"/>
          <a:ext cx="78454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600520" imgH="482400" progId="Equation.DSMT4">
                  <p:embed/>
                </p:oleObj>
              </mc:Choice>
              <mc:Fallback>
                <p:oleObj name="Equation" r:id="rId2" imgW="5600520" imgH="482400" progId="Equation.DSMT4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F686B23D-7021-4D12-B196-5EC0635289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4051" y="4123159"/>
                        <a:ext cx="78454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77EB989C-DC67-4C01-8578-156BCD1408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9688" y="5128667"/>
          <a:ext cx="603885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886200" imgH="482400" progId="Equation.DSMT4">
                  <p:embed/>
                </p:oleObj>
              </mc:Choice>
              <mc:Fallback>
                <p:oleObj name="Equation" r:id="rId4" imgW="3886200" imgH="482400" progId="Equation.DSMT4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77EB989C-DC67-4C01-8578-156BCD1408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79688" y="5128667"/>
                        <a:ext cx="6038850" cy="750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901371A3-8449-01A5-86CD-816F660A583C}"/>
              </a:ext>
            </a:extLst>
          </p:cNvPr>
          <p:cNvSpPr txBox="1"/>
          <p:nvPr/>
        </p:nvSpPr>
        <p:spPr>
          <a:xfrm rot="2412319">
            <a:off x="8140152" y="950007"/>
            <a:ext cx="3202434" cy="707886"/>
          </a:xfrm>
          <a:prstGeom prst="rect">
            <a:avLst/>
          </a:prstGeom>
          <a:solidFill>
            <a:srgbClr val="11682E">
              <a:alpha val="52000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de-CH" sz="4000" b="1" dirty="0">
                <a:solidFill>
                  <a:srgbClr val="FF0000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40977189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Kitagawa-Tetenov (2018) | 3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Estimation: Solve empirical analogue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If the link of </a:t>
            </a:r>
            <a:r>
              <a:rPr lang="en-GB" i="1" dirty="0"/>
              <a:t>x</a:t>
            </a:r>
            <a:r>
              <a:rPr lang="en-GB" dirty="0"/>
              <a:t> to the policy is not substantially restricted, this estimation poses huge computational (as well as statistical) challenges (Mixed Integer Linear Programming)</a:t>
            </a:r>
          </a:p>
          <a:p>
            <a:pPr marL="0" lvl="1" indent="0">
              <a:buNone/>
            </a:pPr>
            <a:endParaRPr lang="en-GB"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AAAB688A-8E75-4131-BC54-1CCDBDFCC1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15592" y="2495178"/>
          <a:ext cx="7316392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457520" imgH="482400" progId="Equation.DSMT4">
                  <p:embed/>
                </p:oleObj>
              </mc:Choice>
              <mc:Fallback>
                <p:oleObj name="Equation" r:id="rId2" imgW="4457520" imgH="482400" progId="Equation.DSMT4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AAAB688A-8E75-4131-BC54-1CCDBDFCC1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5592" y="2495178"/>
                        <a:ext cx="7316392" cy="79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feld 6">
            <a:extLst>
              <a:ext uri="{FF2B5EF4-FFF2-40B4-BE49-F238E27FC236}">
                <a16:creationId xmlns:a16="http://schemas.microsoft.com/office/drawing/2014/main" id="{AFBDFB67-38D3-EC51-4917-CED643D7F324}"/>
              </a:ext>
            </a:extLst>
          </p:cNvPr>
          <p:cNvSpPr txBox="1"/>
          <p:nvPr/>
        </p:nvSpPr>
        <p:spPr>
          <a:xfrm rot="2412319">
            <a:off x="8140152" y="950007"/>
            <a:ext cx="3202434" cy="707886"/>
          </a:xfrm>
          <a:prstGeom prst="rect">
            <a:avLst/>
          </a:prstGeom>
          <a:solidFill>
            <a:srgbClr val="11682E">
              <a:alpha val="52000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de-CH" sz="4000" b="1" dirty="0">
                <a:solidFill>
                  <a:srgbClr val="FF0000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91711381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Athey &amp; Wager (2020) | 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Binary treatment (essential)</a:t>
            </a:r>
          </a:p>
          <a:p>
            <a:r>
              <a:rPr lang="en-GB" dirty="0"/>
              <a:t>Selection-on-observables (essential)</a:t>
            </a:r>
          </a:p>
          <a:p>
            <a:r>
              <a:rPr lang="en-GB" dirty="0"/>
              <a:t>Double machine learning-type-of-argument incorporated</a:t>
            </a:r>
          </a:p>
          <a:p>
            <a:r>
              <a:rPr lang="en-GB" dirty="0"/>
              <a:t>Restricted class of policies</a:t>
            </a:r>
          </a:p>
          <a:p>
            <a:pPr lvl="1"/>
            <a:r>
              <a:rPr lang="en-GB" dirty="0"/>
              <a:t>Linear-in-x-rules (not too many x) &amp; (shallow) decision trees</a:t>
            </a:r>
          </a:p>
          <a:p>
            <a:pPr lvl="1"/>
            <a:r>
              <a:rPr lang="en-GB" dirty="0"/>
              <a:t>Leads to much better theoretical guarantees than more complex policies</a:t>
            </a:r>
          </a:p>
          <a:p>
            <a:pPr lvl="1"/>
            <a:r>
              <a:rPr lang="en-GB" dirty="0"/>
              <a:t>Simple rules that depend on a limited number of covariates may be more easily accepted by decision makers (‘interpretable AI’)</a:t>
            </a:r>
          </a:p>
          <a:p>
            <a:r>
              <a:rPr lang="en-GB" dirty="0"/>
              <a:t>DML &amp; restricted class of policies leads to good theoretical guarantees</a:t>
            </a:r>
          </a:p>
          <a:p>
            <a:pPr lvl="1"/>
            <a:endParaRPr lang="en-GB" dirty="0"/>
          </a:p>
          <a:p>
            <a:pPr marL="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98141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Athey &amp; Wager (2020) | 2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AW2019 propose two-step procedure</a:t>
            </a:r>
          </a:p>
          <a:p>
            <a:pPr marL="0" lvl="1" indent="0">
              <a:buNone/>
            </a:pPr>
            <a:r>
              <a:rPr lang="en-GB" dirty="0"/>
              <a:t>    1) Estimate doubly robust policy score</a:t>
            </a:r>
          </a:p>
          <a:p>
            <a:endParaRPr lang="en-GB" dirty="0"/>
          </a:p>
          <a:p>
            <a:pPr marL="0" lvl="1" indent="0">
              <a:buNone/>
            </a:pPr>
            <a:endParaRPr lang="en-GB" dirty="0"/>
          </a:p>
          <a:p>
            <a:pPr marL="0" lvl="1" indent="0">
              <a:buNone/>
            </a:pPr>
            <a:r>
              <a:rPr lang="en-GB" dirty="0"/>
              <a:t>    2) Find best allocation by minimizing regret given the score</a:t>
            </a:r>
          </a:p>
          <a:p>
            <a:pPr marL="0" lvl="1" indent="0">
              <a:buNone/>
            </a:pPr>
            <a:endParaRPr lang="en-GB"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7DF4C3CB-F5A6-40FA-8625-81DCD14FF2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0814" y="4367386"/>
          <a:ext cx="3437226" cy="732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45960" imgH="457200" progId="Equation.DSMT4">
                  <p:embed/>
                </p:oleObj>
              </mc:Choice>
              <mc:Fallback>
                <p:oleObj name="Equation" r:id="rId2" imgW="2145960" imgH="457200" progId="Equation.DSMT4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7DF4C3CB-F5A6-40FA-8625-81DCD14FF2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10814" y="4367386"/>
                        <a:ext cx="3437226" cy="732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89950861-E84B-4FB9-9A91-85E61C724E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2820988"/>
          <a:ext cx="5203825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27120" imgH="444240" progId="Equation.DSMT4">
                  <p:embed/>
                </p:oleObj>
              </mc:Choice>
              <mc:Fallback>
                <p:oleObj name="Equation" r:id="rId4" imgW="3327120" imgH="444240" progId="Equation.DSMT4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89950861-E84B-4FB9-9A91-85E61C724E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2200" y="2820988"/>
                        <a:ext cx="5203825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7642122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Athey &amp; Wager (2020) | Step 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Conditions</a:t>
            </a:r>
          </a:p>
          <a:p>
            <a:pPr lvl="1"/>
            <a:r>
              <a:rPr lang="en-GB" dirty="0"/>
              <a:t>The 3 consistent 1</a:t>
            </a:r>
            <a:r>
              <a:rPr lang="en-GB" baseline="30000" dirty="0"/>
              <a:t>st</a:t>
            </a:r>
            <a:r>
              <a:rPr lang="en-GB" dirty="0"/>
              <a:t> stage estimators converge at least at rate </a:t>
            </a:r>
            <a:r>
              <a:rPr lang="en-GB" i="1" dirty="0"/>
              <a:t>N</a:t>
            </a:r>
            <a:r>
              <a:rPr lang="en-GB" i="1" baseline="30000" dirty="0"/>
              <a:t>1/4</a:t>
            </a:r>
          </a:p>
          <a:p>
            <a:pPr lvl="2"/>
            <a:r>
              <a:rPr lang="en-GB" dirty="0"/>
              <a:t>Many ML procedures achieve this rate (RF, Lasso, some NN, etc.)</a:t>
            </a:r>
          </a:p>
          <a:p>
            <a:pPr lvl="1"/>
            <a:r>
              <a:rPr lang="en-GB" dirty="0"/>
              <a:t>Observation </a:t>
            </a:r>
            <a:r>
              <a:rPr lang="en-GB" i="1" dirty="0" err="1"/>
              <a:t>i</a:t>
            </a:r>
            <a:r>
              <a:rPr lang="en-GB" dirty="0"/>
              <a:t> must not be used in 1</a:t>
            </a:r>
            <a:r>
              <a:rPr lang="en-GB" baseline="30000" dirty="0"/>
              <a:t>st</a:t>
            </a:r>
            <a:r>
              <a:rPr lang="en-GB" dirty="0"/>
              <a:t> stage </a:t>
            </a:r>
            <a:r>
              <a:rPr lang="en-GB" dirty="0">
                <a:sym typeface="Wingdings" panose="05000000000000000000" pitchFamily="2" charset="2"/>
              </a:rPr>
              <a:t> cross-fitting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May be implemented via k-fold cross-validation</a:t>
            </a:r>
          </a:p>
          <a:p>
            <a:r>
              <a:rPr lang="en-GB" dirty="0">
                <a:sym typeface="Wingdings" panose="05000000000000000000" pitchFamily="2" charset="2"/>
              </a:rPr>
              <a:t>This is double machine learning used for policy analysis</a:t>
            </a:r>
            <a:endParaRPr lang="en-GB"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91E8AEDA-F86C-4E8C-895C-7A3CEF6A54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0987290"/>
              </p:ext>
            </p:extLst>
          </p:nvPr>
        </p:nvGraphicFramePr>
        <p:xfrm>
          <a:off x="5299968" y="203299"/>
          <a:ext cx="520382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27120" imgH="444240" progId="Equation.DSMT4">
                  <p:embed/>
                </p:oleObj>
              </mc:Choice>
              <mc:Fallback>
                <p:oleObj name="Equation" r:id="rId2" imgW="3327120" imgH="444240" progId="Equation.DSMT4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91E8AEDA-F86C-4E8C-895C-7A3CEF6A54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99968" y="203299"/>
                        <a:ext cx="5203825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3013918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Athey &amp; Wager (2020) | Step 2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Use policy score to find best allocation in restricted class </a:t>
            </a:r>
          </a:p>
          <a:p>
            <a:pPr lvl="1"/>
            <a:r>
              <a:rPr lang="en-GB" dirty="0"/>
              <a:t>Not a convex problem </a:t>
            </a:r>
            <a:r>
              <a:rPr lang="en-GB" dirty="0">
                <a:sym typeface="Wingdings" panose="05000000000000000000" pitchFamily="2" charset="2"/>
              </a:rPr>
              <a:t> </a:t>
            </a:r>
            <a:r>
              <a:rPr lang="en-GB" dirty="0"/>
              <a:t>may be computationally very demanding, depending on the policy class considered (&amp; type &amp; dim of X)</a:t>
            </a:r>
          </a:p>
          <a:p>
            <a:pPr lvl="1"/>
            <a:r>
              <a:rPr lang="en-GB" dirty="0"/>
              <a:t>However it has an interpretation as a weighted classification problem with sample weights </a:t>
            </a:r>
            <a:r>
              <a:rPr lang="el-GR" i="1" dirty="0"/>
              <a:t>λ</a:t>
            </a:r>
            <a:r>
              <a:rPr lang="de-CH" i="1" baseline="-25000" dirty="0"/>
              <a:t>i</a:t>
            </a:r>
            <a:r>
              <a:rPr lang="de-CH" dirty="0"/>
              <a:t> </a:t>
            </a:r>
            <a:r>
              <a:rPr lang="en-GB" dirty="0"/>
              <a:t>&amp; response variable </a:t>
            </a:r>
            <a:r>
              <a:rPr lang="en-GB" i="1" dirty="0"/>
              <a:t>H</a:t>
            </a:r>
            <a:r>
              <a:rPr lang="en-GB" i="1" baseline="-25000" dirty="0"/>
              <a:t>i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Thus, AW19 propose to train a (weighted) classifier by standard ML methods</a:t>
            </a:r>
          </a:p>
          <a:p>
            <a:pPr lvl="1"/>
            <a:endParaRPr lang="en-GB" dirty="0"/>
          </a:p>
          <a:p>
            <a:pPr marL="0" lvl="1" indent="0">
              <a:buNone/>
            </a:pPr>
            <a:endParaRPr lang="en-GB" dirty="0"/>
          </a:p>
          <a:p>
            <a:pPr marL="0" lvl="1" indent="0">
              <a:buNone/>
            </a:pPr>
            <a:endParaRPr lang="en-GB" dirty="0"/>
          </a:p>
          <a:p>
            <a:pPr marL="230950" lvl="2" indent="0">
              <a:buNone/>
            </a:pPr>
            <a:endParaRPr lang="en-GB"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6D2DF335-87A0-406E-B507-95216D1920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9416522"/>
              </p:ext>
            </p:extLst>
          </p:nvPr>
        </p:nvGraphicFramePr>
        <p:xfrm>
          <a:off x="6812136" y="256095"/>
          <a:ext cx="342900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28952" imgH="714231" progId="Equation.DSMT4">
                  <p:embed/>
                </p:oleObj>
              </mc:Choice>
              <mc:Fallback>
                <p:oleObj name="Equation" r:id="rId2" imgW="3428952" imgH="714231" progId="Equation.DSMT4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6D2DF335-87A0-406E-B507-95216D1920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12136" y="256095"/>
                        <a:ext cx="3429000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EAA60F61-4F9F-47F0-B7CA-7846887B8A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0583902"/>
              </p:ext>
            </p:extLst>
          </p:nvPr>
        </p:nvGraphicFramePr>
        <p:xfrm>
          <a:off x="2133052" y="4079354"/>
          <a:ext cx="6191252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962160" imgH="457200" progId="Equation.DSMT4">
                  <p:embed/>
                </p:oleObj>
              </mc:Choice>
              <mc:Fallback>
                <p:oleObj name="Equation" r:id="rId4" imgW="3962160" imgH="457200" progId="Equation.DSMT4">
                  <p:embed/>
                  <p:pic>
                    <p:nvPicPr>
                      <p:cNvPr id="7" name="Objekt 6">
                        <a:extLst>
                          <a:ext uri="{FF2B5EF4-FFF2-40B4-BE49-F238E27FC236}">
                            <a16:creationId xmlns:a16="http://schemas.microsoft.com/office/drawing/2014/main" id="{EAA60F61-4F9F-47F0-B7CA-7846887B8A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3052" y="4079354"/>
                        <a:ext cx="6191252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0453213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Zhou-Athey-Wager (2022) | 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Extension of AW19 to multiple treatments</a:t>
            </a:r>
          </a:p>
          <a:p>
            <a:pPr marL="0" lvl="1" indent="0">
              <a:buNone/>
            </a:pPr>
            <a:r>
              <a:rPr lang="en-GB" dirty="0"/>
              <a:t>    1) Estimate doubly robust policy score (with cross-fitting)</a:t>
            </a:r>
          </a:p>
          <a:p>
            <a:endParaRPr lang="en-GB" dirty="0"/>
          </a:p>
          <a:p>
            <a:pPr marL="0" lvl="1" indent="0">
              <a:buNone/>
            </a:pPr>
            <a:endParaRPr lang="en-GB" dirty="0"/>
          </a:p>
          <a:p>
            <a:pPr marL="0" lvl="1" indent="0">
              <a:buNone/>
            </a:pPr>
            <a:r>
              <a:rPr lang="en-GB" dirty="0"/>
              <a:t>    2) Find best allocation by minimizing regret given the vector of scores</a:t>
            </a:r>
          </a:p>
          <a:p>
            <a:pPr marL="0" lvl="1" indent="0">
              <a:buNone/>
            </a:pPr>
            <a:endParaRPr lang="en-GB"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7DF4C3CB-F5A6-40FA-8625-81DCD14FF2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9735" y="4295379"/>
          <a:ext cx="3133725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55520" imgH="457200" progId="Equation.DSMT4">
                  <p:embed/>
                </p:oleObj>
              </mc:Choice>
              <mc:Fallback>
                <p:oleObj name="Equation" r:id="rId2" imgW="1955520" imgH="457200" progId="Equation.DSMT4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7DF4C3CB-F5A6-40FA-8625-81DCD14FF2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79735" y="4295379"/>
                        <a:ext cx="3133725" cy="731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89950861-E84B-4FB9-9A91-85E61C724E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8250" y="2608263"/>
          <a:ext cx="3673475" cy="111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349360" imgH="711000" progId="Equation.DSMT4">
                  <p:embed/>
                </p:oleObj>
              </mc:Choice>
              <mc:Fallback>
                <p:oleObj name="Equation" r:id="rId4" imgW="2349360" imgH="711000" progId="Equation.DSMT4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89950861-E84B-4FB9-9A91-85E61C724E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08250" y="2608263"/>
                        <a:ext cx="3673475" cy="1112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5143020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Zhou-Athey-Wager (2022) | Step 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8799" y="1737290"/>
            <a:ext cx="10077485" cy="4286280"/>
          </a:xfrm>
        </p:spPr>
        <p:txBody>
          <a:bodyPr>
            <a:normAutofit/>
          </a:bodyPr>
          <a:lstStyle/>
          <a:p>
            <a:r>
              <a:rPr lang="en-GB" dirty="0"/>
              <a:t>Conditions</a:t>
            </a:r>
          </a:p>
          <a:p>
            <a:pPr lvl="1"/>
            <a:r>
              <a:rPr lang="en-GB" dirty="0"/>
              <a:t>The 2 </a:t>
            </a:r>
            <a:r>
              <a:rPr lang="en-GB" i="1" dirty="0"/>
              <a:t>M+1</a:t>
            </a:r>
            <a:r>
              <a:rPr lang="en-GB" dirty="0"/>
              <a:t> consistent 1</a:t>
            </a:r>
            <a:r>
              <a:rPr lang="en-GB" baseline="30000" dirty="0"/>
              <a:t>st</a:t>
            </a:r>
            <a:r>
              <a:rPr lang="en-GB" dirty="0"/>
              <a:t> stage estimators converge at least at rate </a:t>
            </a:r>
            <a:r>
              <a:rPr lang="en-GB" i="1" dirty="0"/>
              <a:t>N</a:t>
            </a:r>
            <a:r>
              <a:rPr lang="en-GB" i="1" baseline="30000" dirty="0"/>
              <a:t>1/4</a:t>
            </a:r>
          </a:p>
          <a:p>
            <a:pPr lvl="2"/>
            <a:r>
              <a:rPr lang="en-GB" dirty="0"/>
              <a:t>Many ML procedures achieve this rate (RF, Lasso, etc.)</a:t>
            </a:r>
          </a:p>
          <a:p>
            <a:pPr lvl="1"/>
            <a:r>
              <a:rPr lang="en-GB" dirty="0"/>
              <a:t>Observation </a:t>
            </a:r>
            <a:r>
              <a:rPr lang="en-GB" i="1" dirty="0" err="1"/>
              <a:t>i</a:t>
            </a:r>
            <a:r>
              <a:rPr lang="en-GB" dirty="0"/>
              <a:t> must not be used in 1</a:t>
            </a:r>
            <a:r>
              <a:rPr lang="en-GB" baseline="30000" dirty="0"/>
              <a:t>st</a:t>
            </a:r>
            <a:r>
              <a:rPr lang="en-GB" dirty="0"/>
              <a:t> stage </a:t>
            </a:r>
            <a:r>
              <a:rPr lang="en-GB" dirty="0">
                <a:sym typeface="Wingdings" panose="05000000000000000000" pitchFamily="2" charset="2"/>
              </a:rPr>
              <a:t> cross-fitting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May be implemented via k-fold cross-validation</a:t>
            </a:r>
          </a:p>
          <a:p>
            <a:r>
              <a:rPr lang="en-GB" dirty="0">
                <a:sym typeface="Wingdings" panose="05000000000000000000" pitchFamily="2" charset="2"/>
              </a:rPr>
              <a:t>This is double machine learning used for policy 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1726251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Zhou-Athey-Wager (2022) | Step 2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Use policy score to find best allocation in restricted class </a:t>
            </a:r>
          </a:p>
          <a:p>
            <a:pPr lvl="1"/>
            <a:r>
              <a:rPr lang="en-GB" dirty="0"/>
              <a:t>Not a convex problem </a:t>
            </a:r>
            <a:r>
              <a:rPr lang="en-GB" dirty="0">
                <a:sym typeface="Wingdings" panose="05000000000000000000" pitchFamily="2" charset="2"/>
              </a:rPr>
              <a:t> </a:t>
            </a:r>
            <a:r>
              <a:rPr lang="en-GB" dirty="0"/>
              <a:t>may be computationally very demanding, depending on the policy class considered</a:t>
            </a:r>
          </a:p>
          <a:p>
            <a:pPr lvl="1"/>
            <a:r>
              <a:rPr lang="en-GB" dirty="0"/>
              <a:t>Interpretation as weighted classification problem seems not to work</a:t>
            </a:r>
          </a:p>
          <a:p>
            <a:pPr lvl="1"/>
            <a:r>
              <a:rPr lang="en-GB" dirty="0"/>
              <a:t>They provide 2 algorithms for decision trees</a:t>
            </a:r>
          </a:p>
          <a:p>
            <a:pPr lvl="2"/>
            <a:r>
              <a:rPr lang="en-GB" dirty="0"/>
              <a:t>Exact solution via mixed integer programming </a:t>
            </a:r>
          </a:p>
          <a:p>
            <a:pPr lvl="3"/>
            <a:r>
              <a:rPr lang="en-GB" dirty="0"/>
              <a:t>Very, very computational intensive</a:t>
            </a:r>
          </a:p>
          <a:p>
            <a:pPr lvl="2"/>
            <a:r>
              <a:rPr lang="en-GB" dirty="0"/>
              <a:t>Approximate solutions via a limited number of trees</a:t>
            </a:r>
          </a:p>
          <a:p>
            <a:pPr lvl="3"/>
            <a:r>
              <a:rPr lang="en-GB" dirty="0"/>
              <a:t>Computationally (</a:t>
            </a:r>
            <a:r>
              <a:rPr lang="en-GB" b="1" dirty="0"/>
              <a:t>sort-of</a:t>
            </a:r>
            <a:r>
              <a:rPr lang="en-GB" dirty="0"/>
              <a:t>) efficient, but does not allow for constraints</a:t>
            </a:r>
          </a:p>
          <a:p>
            <a:pPr lvl="3"/>
            <a:r>
              <a:rPr lang="en-GB" dirty="0"/>
              <a:t>Cox, Lechner, </a:t>
            </a:r>
            <a:r>
              <a:rPr lang="en-GB" dirty="0" err="1"/>
              <a:t>Boolens</a:t>
            </a:r>
            <a:r>
              <a:rPr lang="en-GB" dirty="0"/>
              <a:t> (2019) modify their algorithm to allow for capacity constraints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0" lvl="1" indent="0">
              <a:buNone/>
            </a:pPr>
            <a:endParaRPr lang="en-GB" dirty="0"/>
          </a:p>
          <a:p>
            <a:pPr marL="0" lvl="1" indent="0">
              <a:buNone/>
            </a:pPr>
            <a:endParaRPr lang="en-GB" dirty="0"/>
          </a:p>
          <a:p>
            <a:pPr marL="230950" lvl="2" indent="0">
              <a:buNone/>
            </a:pPr>
            <a:endParaRPr lang="en-GB" dirty="0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1AF9F4AC-FD7F-4B4E-9FF8-185EACD83F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1504537"/>
              </p:ext>
            </p:extLst>
          </p:nvPr>
        </p:nvGraphicFramePr>
        <p:xfrm>
          <a:off x="6740128" y="355106"/>
          <a:ext cx="3470275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49360" imgH="711000" progId="Equation.DSMT4">
                  <p:embed/>
                </p:oleObj>
              </mc:Choice>
              <mc:Fallback>
                <p:oleObj name="Equation" r:id="rId2" imgW="2349360" imgH="711000" progId="Equation.DSMT4">
                  <p:embed/>
                  <p:pic>
                    <p:nvPicPr>
                      <p:cNvPr id="6" name="Objekt 5">
                        <a:extLst>
                          <a:ext uri="{FF2B5EF4-FFF2-40B4-BE49-F238E27FC236}">
                            <a16:creationId xmlns:a16="http://schemas.microsoft.com/office/drawing/2014/main" id="{1AF9F4AC-FD7F-4B4E-9FF8-185EACD8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40128" y="355106"/>
                        <a:ext cx="3470275" cy="1052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061693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problems | 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Overfitting</a:t>
            </a:r>
          </a:p>
          <a:p>
            <a:pPr lvl="1"/>
            <a:r>
              <a:rPr lang="en-GB" dirty="0"/>
              <a:t>Optimal policy too closely targeted to sample at hand </a:t>
            </a:r>
            <a:r>
              <a:rPr lang="en-GB" dirty="0">
                <a:sym typeface="Wingdings" panose="05000000000000000000" pitchFamily="2" charset="2"/>
              </a:rPr>
              <a:t> may not generalize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Split sample randomly  see whether same recommendations emerge in all sample splits (cross-validation type arguments)</a:t>
            </a:r>
          </a:p>
          <a:p>
            <a:r>
              <a:rPr lang="en-GB" dirty="0">
                <a:sym typeface="Wingdings" panose="05000000000000000000" pitchFamily="2" charset="2"/>
              </a:rPr>
              <a:t>Incorporating ‘difficult’ constraints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In particular for trees, it seems difficult to introduce them without forgoing efficiency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See Cox, Lechner, Boolens (2022) for a proposal</a:t>
            </a:r>
            <a:endParaRPr lang="en-GB" dirty="0"/>
          </a:p>
          <a:p>
            <a:pPr marL="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84026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compare estimators? </a:t>
            </a:r>
            <a:r>
              <a:rPr lang="en-GB" i="1" dirty="0">
                <a:solidFill>
                  <a:srgbClr val="FF0000"/>
                </a:solidFill>
              </a:rPr>
              <a:t>Econometrics (causal analysis)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Goal: Estimation of a parameter</a:t>
            </a:r>
          </a:p>
          <a:p>
            <a:r>
              <a:rPr lang="en-GB" b="1" dirty="0"/>
              <a:t>Comparison of prediction with true parameter is impossible in real data</a:t>
            </a:r>
            <a:endParaRPr lang="en-GB" dirty="0"/>
          </a:p>
          <a:p>
            <a:pPr lvl="1"/>
            <a:r>
              <a:rPr lang="en-GB" dirty="0"/>
              <a:t>Therefore, statistical guarantees are important (valid whatever the data &amp; true effect)</a:t>
            </a:r>
          </a:p>
          <a:p>
            <a:pPr lvl="1"/>
            <a:r>
              <a:rPr lang="en-GB" dirty="0"/>
              <a:t>Therefore, evidence of finite sample performance important</a:t>
            </a:r>
          </a:p>
          <a:p>
            <a:pPr lvl="2"/>
            <a:r>
              <a:rPr lang="en-GB" dirty="0"/>
              <a:t>Usually done with simulation studies in which true effect is known (i.e. specified by researcher)</a:t>
            </a:r>
          </a:p>
          <a:p>
            <a:pPr lvl="2"/>
            <a:r>
              <a:rPr lang="en-GB" dirty="0"/>
              <a:t>Reference data sets exist, but they also contain simulated components (as true effect is unknown)</a:t>
            </a:r>
          </a:p>
          <a:p>
            <a:pPr lvl="1"/>
            <a:r>
              <a:rPr lang="en-GB" dirty="0"/>
              <a:t>Therefore, in a particular application, inference is most important to understand relevance of estimated effect</a:t>
            </a:r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CB5508CD-829D-8E64-8A40-1183CC39B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9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F6F489D2-8209-1AF7-09BC-9290BECD0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2BF02F3-7201-C596-A248-D9313FF6B76A}"/>
              </a:ext>
            </a:extLst>
          </p:cNvPr>
          <p:cNvSpPr txBox="1"/>
          <p:nvPr/>
        </p:nvSpPr>
        <p:spPr>
          <a:xfrm>
            <a:off x="5443984" y="0"/>
            <a:ext cx="5070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rgbClr val="FF0000"/>
                </a:solidFill>
              </a:rPr>
              <a:t>Already</a:t>
            </a:r>
            <a:r>
              <a:rPr lang="de-DE" sz="2000" b="1" dirty="0">
                <a:solidFill>
                  <a:srgbClr val="FF0000"/>
                </a:solidFill>
              </a:rPr>
              <a:t> </a:t>
            </a:r>
            <a:r>
              <a:rPr lang="de-DE" sz="2000" b="1" dirty="0" err="1">
                <a:solidFill>
                  <a:srgbClr val="FF0000"/>
                </a:solidFill>
              </a:rPr>
              <a:t>discussed</a:t>
            </a:r>
            <a:r>
              <a:rPr lang="de-DE" sz="2000" b="1" dirty="0">
                <a:solidFill>
                  <a:srgbClr val="FF0000"/>
                </a:solidFill>
              </a:rPr>
              <a:t> in online </a:t>
            </a:r>
            <a:r>
              <a:rPr lang="de-DE" sz="2000" b="1" dirty="0" err="1">
                <a:solidFill>
                  <a:srgbClr val="FF0000"/>
                </a:solidFill>
              </a:rPr>
              <a:t>workshop</a:t>
            </a:r>
            <a:r>
              <a:rPr lang="de-DE" sz="2000" b="1" dirty="0">
                <a:solidFill>
                  <a:srgbClr val="FF0000"/>
                </a:solidFill>
              </a:rPr>
              <a:t> 3</a:t>
            </a:r>
            <a:endParaRPr lang="de-CH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1513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Extensions &amp; discussion points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Issues</a:t>
            </a:r>
          </a:p>
          <a:p>
            <a:pPr lvl="1"/>
            <a:r>
              <a:rPr lang="en-GB" dirty="0"/>
              <a:t>Explainability</a:t>
            </a:r>
          </a:p>
          <a:p>
            <a:pPr lvl="1"/>
            <a:r>
              <a:rPr lang="en-GB" dirty="0"/>
              <a:t>Selection of decision variables</a:t>
            </a:r>
          </a:p>
          <a:p>
            <a:pPr lvl="1"/>
            <a:r>
              <a:rPr lang="en-GB" dirty="0"/>
              <a:t>Fairness</a:t>
            </a:r>
          </a:p>
          <a:p>
            <a:pPr lvl="1"/>
            <a:r>
              <a:rPr lang="en-GB" dirty="0"/>
              <a:t>Computational efficiency</a:t>
            </a:r>
          </a:p>
          <a:p>
            <a:pPr lvl="2"/>
            <a:r>
              <a:rPr lang="en-GB" dirty="0"/>
              <a:t>Policy trees are NP-hard</a:t>
            </a:r>
          </a:p>
          <a:p>
            <a:r>
              <a:rPr lang="en-GB" dirty="0"/>
              <a:t>Extensions</a:t>
            </a:r>
          </a:p>
          <a:p>
            <a:pPr lvl="1"/>
            <a:r>
              <a:rPr lang="en-GB" dirty="0"/>
              <a:t>Large literature on dynamic treatments &amp; continuous treatments</a:t>
            </a:r>
          </a:p>
          <a:p>
            <a:pPr marL="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5424912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Estimation of IATE and optimal policy: Some ‘after-thoughts’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Decision making &amp; effect estimation are different tasks (classification vs. regression)</a:t>
            </a:r>
          </a:p>
          <a:p>
            <a:pPr lvl="1"/>
            <a:r>
              <a:rPr lang="en-GB" dirty="0"/>
              <a:t>Thus, they have different objective functions &amp; which should give better results for the task they are optimized for</a:t>
            </a:r>
          </a:p>
          <a:p>
            <a:pPr lvl="1"/>
            <a:r>
              <a:rPr lang="en-GB" dirty="0"/>
              <a:t>But, if we know potential outcomes (or estimate them without error), assigning treatments according to potential outcomes is optimal</a:t>
            </a:r>
          </a:p>
          <a:p>
            <a:pPr lvl="1"/>
            <a:r>
              <a:rPr lang="en-GB" dirty="0"/>
              <a:t>Biases in the policy scores (or consistent estimation of IATEs or potential outcomes) do not matter if these biases do not change the order of the potential outcomes</a:t>
            </a:r>
          </a:p>
          <a:p>
            <a:pPr lvl="1"/>
            <a:r>
              <a:rPr lang="en-GB" dirty="0"/>
              <a:t>Thus, in finite samples it </a:t>
            </a:r>
            <a:r>
              <a:rPr lang="en-GB" i="1" dirty="0"/>
              <a:t>could </a:t>
            </a:r>
            <a:r>
              <a:rPr lang="en-GB" dirty="0"/>
              <a:t>be that …</a:t>
            </a:r>
          </a:p>
          <a:p>
            <a:pPr lvl="2"/>
            <a:r>
              <a:rPr lang="en-GB" dirty="0"/>
              <a:t>Longer data (with some missing confounders) may be preferable to wider data with all confounders (unclear however when this is true)</a:t>
            </a:r>
          </a:p>
          <a:p>
            <a:pPr lvl="2"/>
            <a:r>
              <a:rPr lang="en-GB" dirty="0"/>
              <a:t>Using precisely estimated potential outcomes (like from the MCF or similar) could give better results than using the DML based policy scores </a:t>
            </a:r>
            <a:r>
              <a:rPr lang="en-GB" dirty="0">
                <a:sym typeface="Wingdings" panose="05000000000000000000" pitchFamily="2" charset="2"/>
              </a:rPr>
              <a:t> to be investigated further</a:t>
            </a:r>
            <a:endParaRPr lang="en-GB" dirty="0"/>
          </a:p>
          <a:p>
            <a:pPr algn="l"/>
            <a:r>
              <a:rPr lang="en-GB" dirty="0"/>
              <a:t>Nice discussion in </a:t>
            </a:r>
            <a:r>
              <a:rPr lang="de-DE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Fernández-</a:t>
            </a:r>
            <a:r>
              <a:rPr lang="de-DE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Loría</a:t>
            </a:r>
            <a:r>
              <a:rPr lang="de-DE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Carlos, Foster Provost (2021): Causal </a:t>
            </a:r>
            <a:r>
              <a:rPr lang="de-DE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Decision</a:t>
            </a:r>
            <a:r>
              <a:rPr lang="de-DE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Making and Causal </a:t>
            </a:r>
            <a:r>
              <a:rPr lang="de-DE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Effect</a:t>
            </a:r>
            <a:r>
              <a:rPr lang="de-DE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Estimation</a:t>
            </a:r>
            <a:r>
              <a:rPr lang="de-DE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Are Not </a:t>
            </a:r>
            <a:r>
              <a:rPr lang="de-DE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de-DE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Same... and </a:t>
            </a:r>
            <a:r>
              <a:rPr lang="de-DE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Why</a:t>
            </a:r>
            <a:r>
              <a:rPr lang="de-DE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It</a:t>
            </a:r>
            <a:r>
              <a:rPr lang="de-DE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Matters</a:t>
            </a:r>
            <a:r>
              <a:rPr lang="de-DE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arXiv:2104.04103, </a:t>
            </a:r>
            <a:r>
              <a:rPr lang="de-DE" sz="18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INFORMS Journal of Data Science</a:t>
            </a:r>
            <a:endParaRPr lang="en-GB" dirty="0"/>
          </a:p>
        </p:txBody>
      </p:sp>
      <p:sp>
        <p:nvSpPr>
          <p:cNvPr id="4" name="Textfeld 6">
            <a:extLst>
              <a:ext uri="{FF2B5EF4-FFF2-40B4-BE49-F238E27FC236}">
                <a16:creationId xmlns:a16="http://schemas.microsoft.com/office/drawing/2014/main" id="{53F0E71F-5669-0EF2-9F9E-1B02F64CE00E}"/>
              </a:ext>
            </a:extLst>
          </p:cNvPr>
          <p:cNvSpPr txBox="1"/>
          <p:nvPr/>
        </p:nvSpPr>
        <p:spPr>
          <a:xfrm rot="2412319">
            <a:off x="8140152" y="950007"/>
            <a:ext cx="3202434" cy="707886"/>
          </a:xfrm>
          <a:prstGeom prst="rect">
            <a:avLst/>
          </a:prstGeom>
          <a:solidFill>
            <a:srgbClr val="11682E">
              <a:alpha val="52000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de-CH" sz="4000" b="1" dirty="0">
                <a:solidFill>
                  <a:srgbClr val="FF0000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25025770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F214FEA-F1F2-435E-A7F7-D4098D1C5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792" y="1847106"/>
            <a:ext cx="275550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58575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Himmel, Gras, draußen, Feld enthält.&#10;&#10;Automatisch generierte Beschreibung">
            <a:extLst>
              <a:ext uri="{FF2B5EF4-FFF2-40B4-BE49-F238E27FC236}">
                <a16:creationId xmlns:a16="http://schemas.microsoft.com/office/drawing/2014/main" id="{5E255A68-01C7-57AE-A0AA-4E8D42A3AC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71512"/>
            <a:ext cx="11176000" cy="838200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-245640" y="1883154"/>
            <a:ext cx="11843270" cy="396000"/>
          </a:xfrm>
          <a:solidFill>
            <a:schemeClr val="bg1">
              <a:lumMod val="95000"/>
              <a:alpha val="40000"/>
            </a:schemeClr>
          </a:solidFill>
        </p:spPr>
        <p:txBody>
          <a:bodyPr>
            <a:normAutofit lnSpcReduction="10000"/>
          </a:bodyPr>
          <a:lstStyle/>
          <a:p>
            <a:pPr marL="720000" indent="0">
              <a:lnSpc>
                <a:spcPct val="100000"/>
              </a:lnSpc>
              <a:spcAft>
                <a:spcPts val="1800"/>
              </a:spcAft>
            </a:pPr>
            <a:r>
              <a:rPr lang="en-GB" sz="2000" noProof="0" dirty="0">
                <a:solidFill>
                  <a:schemeClr val="tx1"/>
                </a:solidFill>
              </a:rPr>
              <a:t>1 </a:t>
            </a:r>
            <a:r>
              <a:rPr lang="en-GB" sz="2000" dirty="0">
                <a:solidFill>
                  <a:schemeClr val="tx1"/>
                </a:solidFill>
              </a:rPr>
              <a:t>| Introduction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-245640" y="2423488"/>
            <a:ext cx="11652801" cy="396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defPPr>
              <a:defRPr lang="de-DE"/>
            </a:defPPr>
            <a:lvl1pPr marL="720000" indent="0" defTabSz="91440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20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defTabSz="914400" eaLnBrk="1" latinLnBrk="0" hangingPunct="1">
              <a:spcBef>
                <a:spcPts val="200"/>
              </a:spcBef>
              <a:buFont typeface="Arial" pitchFamily="34" charset="0"/>
              <a:buChar char="–"/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defTabSz="914400" eaLnBrk="1" latinLnBrk="0" hangingPunct="1">
              <a:spcBef>
                <a:spcPts val="200"/>
              </a:spcBef>
              <a:buFont typeface="Symbol" pitchFamily="18" charset="2"/>
              <a:buChar char="-"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>
                <a:latin typeface="+mn-lt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>
                <a:latin typeface="+mn-lt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2 | Machine Learning vs Causal Machine Learning</a:t>
            </a:r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-245640" y="2991034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3 | Double Debiased Machine Learning</a:t>
            </a: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-245640" y="3527236"/>
            <a:ext cx="11843344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4 | Causal Trees &amp; Forests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402E88E-4ADD-474F-EAD7-1E46129EE9D0}"/>
              </a:ext>
            </a:extLst>
          </p:cNvPr>
          <p:cNvSpPr txBox="1">
            <a:spLocks/>
          </p:cNvSpPr>
          <p:nvPr/>
        </p:nvSpPr>
        <p:spPr>
          <a:xfrm>
            <a:off x="-245640" y="406343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5 | A comparison of Comprehensive Causal Machine Learners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3F46B544-9E6E-81C7-71A3-6BA1205F94A1}"/>
              </a:ext>
            </a:extLst>
          </p:cNvPr>
          <p:cNvSpPr txBox="1">
            <a:spLocks/>
          </p:cNvSpPr>
          <p:nvPr/>
        </p:nvSpPr>
        <p:spPr>
          <a:xfrm>
            <a:off x="-245640" y="4599640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6 | Optimal Policy &amp; Algorithmic Decision Making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FBFA3DE-B8D6-88D3-87BA-A00365987676}"/>
              </a:ext>
            </a:extLst>
          </p:cNvPr>
          <p:cNvSpPr txBox="1">
            <a:spLocks/>
          </p:cNvSpPr>
          <p:nvPr/>
        </p:nvSpPr>
        <p:spPr>
          <a:xfrm>
            <a:off x="-238400" y="5171318"/>
            <a:ext cx="11652800" cy="396000"/>
          </a:xfrm>
          <a:prstGeom prst="rect">
            <a:avLst/>
          </a:prstGeom>
          <a:solidFill>
            <a:srgbClr val="11682E">
              <a:alpha val="40000"/>
            </a:srgb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/>
              <a:t>7 | Conclusions &amp; outlook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9C21B62-33DB-034F-A7B8-61EB29F3E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624" y="-25101"/>
            <a:ext cx="4194149" cy="5760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0EC4288-1B9E-3372-3FEC-F22F61534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114" y="0"/>
            <a:ext cx="707510" cy="16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10686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Comprehensive causal machine learning has many advantages in applied work</a:t>
            </a:r>
          </a:p>
          <a:p>
            <a:pPr lvl="1"/>
            <a:r>
              <a:rPr lang="en-GB" dirty="0"/>
              <a:t>Workflow monitoring</a:t>
            </a:r>
          </a:p>
          <a:p>
            <a:pPr lvl="1"/>
            <a:r>
              <a:rPr lang="en-GB" dirty="0"/>
              <a:t>Internal consistency of causal effects obtained for different aggregation levels</a:t>
            </a:r>
          </a:p>
          <a:p>
            <a:r>
              <a:rPr lang="en-GB" dirty="0"/>
              <a:t>The </a:t>
            </a:r>
            <a:r>
              <a:rPr lang="en-GB" b="1" dirty="0"/>
              <a:t>m</a:t>
            </a:r>
            <a:r>
              <a:rPr lang="en-GB" dirty="0"/>
              <a:t>odified </a:t>
            </a:r>
            <a:r>
              <a:rPr lang="en-GB" b="1" dirty="0"/>
              <a:t>c</a:t>
            </a:r>
            <a:r>
              <a:rPr lang="en-GB" dirty="0"/>
              <a:t>ausal </a:t>
            </a:r>
            <a:r>
              <a:rPr lang="en-GB" b="1" dirty="0"/>
              <a:t>f</a:t>
            </a:r>
            <a:r>
              <a:rPr lang="en-GB" dirty="0"/>
              <a:t>orest is robust estimator for all aggregation levels</a:t>
            </a:r>
          </a:p>
          <a:p>
            <a:pPr lvl="1"/>
            <a:r>
              <a:rPr lang="en-GB" dirty="0"/>
              <a:t>Python module available</a:t>
            </a:r>
          </a:p>
          <a:p>
            <a:r>
              <a:rPr lang="en-GB" dirty="0"/>
              <a:t>The </a:t>
            </a:r>
            <a:r>
              <a:rPr lang="en-GB" i="1" dirty="0"/>
              <a:t>mcf</a:t>
            </a:r>
            <a:r>
              <a:rPr lang="en-GB" dirty="0"/>
              <a:t> Python module provides also methods for optimal policy / algorithmic decision making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81639F9F-6B25-E91D-CC2D-C48B249278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94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FD1661F2-E972-891A-05E6-A4223389AA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97757104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F214FEA-F1F2-435E-A7F7-D4098D1C5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792" y="1847106"/>
            <a:ext cx="275550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88919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2">
            <a:extLst>
              <a:ext uri="{FF2B5EF4-FFF2-40B4-BE49-F238E27FC236}">
                <a16:creationId xmlns:a16="http://schemas.microsoft.com/office/drawing/2014/main" id="{725E6F7F-BCC4-4338-FA17-0091A942C54B}"/>
              </a:ext>
            </a:extLst>
          </p:cNvPr>
          <p:cNvSpPr txBox="1">
            <a:spLocks/>
          </p:cNvSpPr>
          <p:nvPr/>
        </p:nvSpPr>
        <p:spPr>
          <a:xfrm>
            <a:off x="979488" y="1127026"/>
            <a:ext cx="9721080" cy="4464496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273050" indent="-27305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16000"/>
              <a:buFont typeface="Segoe UI" pitchFamily="34" charset="0"/>
              <a:buNone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273050" indent="-27305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504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756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2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77913" indent="-273050" algn="l" defTabSz="914400" rtl="0" eaLnBrk="1" latinLnBrk="0" hangingPunct="1">
              <a:spcBef>
                <a:spcPct val="20000"/>
              </a:spcBef>
              <a:spcAft>
                <a:spcPts val="200"/>
              </a:spcAft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 fontAlgn="auto">
              <a:lnSpc>
                <a:spcPct val="100000"/>
              </a:lnSpc>
            </a:pPr>
            <a:r>
              <a:rPr lang="en-GB" sz="2400" b="1" i="1" dirty="0">
                <a:solidFill>
                  <a:srgbClr val="11682E"/>
                </a:solidFill>
              </a:rPr>
              <a:t>Tomorrow morning</a:t>
            </a:r>
            <a:br>
              <a:rPr lang="en-GB" sz="2400" b="1" i="1" dirty="0">
                <a:solidFill>
                  <a:srgbClr val="11682E"/>
                </a:solidFill>
              </a:rPr>
            </a:br>
            <a:r>
              <a:rPr lang="en-GB" sz="2400" b="1" i="1" dirty="0">
                <a:solidFill>
                  <a:srgbClr val="11682E"/>
                </a:solidFill>
              </a:rPr>
              <a:t>Application of these methods to the evaluation of training programmes in Flanders</a:t>
            </a:r>
          </a:p>
          <a:p>
            <a:pPr marL="72000" indent="0" fontAlgn="auto">
              <a:lnSpc>
                <a:spcPct val="100000"/>
              </a:lnSpc>
            </a:pPr>
            <a:endParaRPr lang="en-GB" sz="1800" b="1" dirty="0"/>
          </a:p>
          <a:p>
            <a:pPr marL="72000" indent="0" fontAlgn="auto">
              <a:lnSpc>
                <a:spcPct val="100000"/>
              </a:lnSpc>
            </a:pPr>
            <a:endParaRPr lang="en-GB" sz="1800" b="1" dirty="0"/>
          </a:p>
          <a:p>
            <a:pPr marL="72000" indent="0" fontAlgn="auto">
              <a:lnSpc>
                <a:spcPct val="100000"/>
              </a:lnSpc>
            </a:pPr>
            <a:r>
              <a:rPr lang="en-GB" sz="1800" b="1" dirty="0"/>
              <a:t>Michael Lechner</a:t>
            </a:r>
          </a:p>
          <a:p>
            <a:pPr marL="72000" indent="0" fontAlgn="auto">
              <a:lnSpc>
                <a:spcPct val="100000"/>
              </a:lnSpc>
            </a:pPr>
            <a:r>
              <a:rPr lang="en-GB" sz="1800" dirty="0"/>
              <a:t>Swiss Institute for Empirical Economic Research (SEW)</a:t>
            </a:r>
            <a:br>
              <a:rPr lang="en-GB" sz="1800" dirty="0"/>
            </a:br>
            <a:r>
              <a:rPr lang="en-GB" sz="1800" dirty="0"/>
              <a:t>University of St. Gallen | Switzerland </a:t>
            </a:r>
          </a:p>
        </p:txBody>
      </p:sp>
    </p:spTree>
    <p:extLst>
      <p:ext uri="{BB962C8B-B14F-4D97-AF65-F5344CB8AC3E}">
        <p14:creationId xmlns:p14="http://schemas.microsoft.com/office/powerpoint/2010/main" val="163962440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2_ML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UNICEF Document" ma:contentTypeID="0x0101009BA85F8052A6DA4FA3E31FF9F74C6970002228F38ED015B44CABA0207BC07DAAD5" ma:contentTypeVersion="38" ma:contentTypeDescription="" ma:contentTypeScope="" ma:versionID="fc39225ed4cf06e43b1a3cc12e4af7f2">
  <xsd:schema xmlns:xsd="http://www.w3.org/2001/XMLSchema" xmlns:xs="http://www.w3.org/2001/XMLSchema" xmlns:p="http://schemas.microsoft.com/office/2006/metadata/properties" xmlns:ns1="http://schemas.microsoft.com/sharepoint/v3" xmlns:ns2="ca283e0b-db31-4043-a2ef-b80661bf084a" xmlns:ns3="http://schemas.microsoft.com/sharepoint.v3" xmlns:ns4="2db7eba1-300a-4d29-b50d-1fece37a5a89" xmlns:ns5="51843b5a-f0cb-4653-85ee-4748f9e937ef" xmlns:ns6="http://schemas.microsoft.com/sharepoint/v4" targetNamespace="http://schemas.microsoft.com/office/2006/metadata/properties" ma:root="true" ma:fieldsID="4e4bfae26d82b410b452802b01c9d5f8" ns1:_="" ns2:_="" ns3:_="" ns4:_="" ns5:_="" ns6:_="">
    <xsd:import namespace="http://schemas.microsoft.com/sharepoint/v3"/>
    <xsd:import namespace="ca283e0b-db31-4043-a2ef-b80661bf084a"/>
    <xsd:import namespace="http://schemas.microsoft.com/sharepoint.v3"/>
    <xsd:import namespace="2db7eba1-300a-4d29-b50d-1fece37a5a89"/>
    <xsd:import namespace="51843b5a-f0cb-4653-85ee-4748f9e937ef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WrittenBy" minOccurs="0"/>
                <xsd:element ref="ns2:ContentLanguage" minOccurs="0"/>
                <xsd:element ref="ns3:CategoryDescription" minOccurs="0"/>
                <xsd:element ref="ns2:RecipientsEmail" minOccurs="0"/>
                <xsd:element ref="ns2:SenderEmail" minOccurs="0"/>
                <xsd:element ref="ns2:DateTransmittedEmail" minOccurs="0"/>
                <xsd:element ref="ns2:k8c968e8c72a4eda96b7e8fdbe192be2" minOccurs="0"/>
                <xsd:element ref="ns2:ga975397408f43e4b84ec8e5a598e523" minOccurs="0"/>
                <xsd:element ref="ns2:mda26ace941f4791a7314a339fee829c" minOccurs="0"/>
                <xsd:element ref="ns2:TaxCatchAllLabel" minOccurs="0"/>
                <xsd:element ref="ns2:TaxCatchAll" minOccurs="0"/>
                <xsd:element ref="ns2:h6a71f3e574e4344bc34f3fc9dd20054" minOccurs="0"/>
                <xsd:element ref="ns2:ContentStatus" minOccurs="0"/>
                <xsd:element ref="ns2:j169e817e0ee4eb8974e6fc4a2762909" minOccurs="0"/>
                <xsd:element ref="ns2:j048a4f9aaad4a8990a1d5e5f53cb451" minOccurs="0"/>
                <xsd:element ref="ns5:MediaServiceMetadata" minOccurs="0"/>
                <xsd:element ref="ns5:MediaServiceFastMetadata" minOccurs="0"/>
                <xsd:element ref="ns5:MediaServiceOCR" minOccurs="0"/>
                <xsd:element ref="ns5:MediaServiceGenerationTime" minOccurs="0"/>
                <xsd:element ref="ns5:MediaServiceEventHashCode" minOccurs="0"/>
                <xsd:element ref="ns4:SharedWithUsers" minOccurs="0"/>
                <xsd:element ref="ns4:SharedWithDetails" minOccurs="0"/>
                <xsd:element ref="ns5:MediaServiceDateTaken" minOccurs="0"/>
                <xsd:element ref="ns5:MediaServiceAutoKeyPoints" minOccurs="0"/>
                <xsd:element ref="ns5:MediaServiceKeyPoints" minOccurs="0"/>
                <xsd:element ref="ns5:_Flow_SignoffStatus" minOccurs="0"/>
                <xsd:element ref="ns6:IconOverlay" minOccurs="0"/>
                <xsd:element ref="ns1:_vti_ItemDeclaredRecord" minOccurs="0"/>
                <xsd:element ref="ns1:_vti_ItemHoldRecordStatus" minOccurs="0"/>
                <xsd:element ref="ns4:TaxKeywordTaxHTField" minOccurs="0"/>
                <xsd:element ref="ns4:SemaphoreItemMetadata" minOccurs="0"/>
                <xsd:element ref="ns5:MediaServiceLocation" minOccurs="0"/>
                <xsd:element ref="ns5:MediaLengthInSeconds" minOccurs="0"/>
                <xsd:element ref="ns5:lcf76f155ced4ddcb4097134ff3c332f" minOccurs="0"/>
                <xsd:element ref="ns5:MediaServiceObjectDetectorVersions" minOccurs="0"/>
                <xsd:element ref="ns5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vti_ItemDeclaredRecord" ma:index="43" nillable="true" ma:displayName="Declared Record" ma:hidden="true" ma:internalName="_vti_ItemDeclaredRecord" ma:readOnly="true">
      <xsd:simpleType>
        <xsd:restriction base="dms:DateTime"/>
      </xsd:simpleType>
    </xsd:element>
    <xsd:element name="_vti_ItemHoldRecordStatus" ma:index="44" nillable="true" ma:displayName="Hold and Record Status" ma:decimals="0" ma:description="" ma:hidden="true" ma:indexed="true" ma:internalName="_vti_ItemHoldRecordStatu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283e0b-db31-4043-a2ef-b80661bf084a" elementFormDefault="qualified">
    <xsd:import namespace="http://schemas.microsoft.com/office/2006/documentManagement/types"/>
    <xsd:import namespace="http://schemas.microsoft.com/office/infopath/2007/PartnerControls"/>
    <xsd:element name="WrittenBy" ma:index="3" nillable="true" ma:displayName="Written By" ma:description="‘Written By’ is auto-completed with the name of the uploader, but can be edited if you are uploading on behalf of someone else." ma:list="UserInfo" ma:SharePointGroup="0" ma:internalName="WrittenBy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ontentLanguage" ma:index="4" nillable="true" ma:displayName="Content Language *" ma:default="English" ma:format="RadioButtons" ma:indexed="true" ma:internalName="ContentLanguage" ma:readOnly="false">
      <xsd:simpleType>
        <xsd:restriction base="dms:Choice">
          <xsd:enumeration value="English"/>
          <xsd:enumeration value="French"/>
          <xsd:enumeration value="Spanish"/>
          <xsd:enumeration value="Russian"/>
          <xsd:enumeration value="Chinese"/>
          <xsd:enumeration value="Arabic"/>
          <xsd:enumeration value="other"/>
        </xsd:restriction>
      </xsd:simpleType>
    </xsd:element>
    <xsd:element name="RecipientsEmail" ma:index="9" nillable="true" ma:displayName="Recipients (email)" ma:hidden="true" ma:internalName="RecipientsEmail" ma:readOnly="false">
      <xsd:simpleType>
        <xsd:restriction base="dms:Text">
          <xsd:maxLength value="255"/>
        </xsd:restriction>
      </xsd:simpleType>
    </xsd:element>
    <xsd:element name="SenderEmail" ma:index="10" nillable="true" ma:displayName="Sender (email)" ma:hidden="true" ma:internalName="SenderEmail" ma:readOnly="false">
      <xsd:simpleType>
        <xsd:restriction base="dms:Text">
          <xsd:maxLength value="255"/>
        </xsd:restriction>
      </xsd:simpleType>
    </xsd:element>
    <xsd:element name="DateTransmittedEmail" ma:index="11" nillable="true" ma:displayName="Date transmitted (email)" ma:format="DateTime" ma:hidden="true" ma:internalName="DateTransmittedEmail" ma:readOnly="false">
      <xsd:simpleType>
        <xsd:restriction base="dms:DateTime"/>
      </xsd:simpleType>
    </xsd:element>
    <xsd:element name="k8c968e8c72a4eda96b7e8fdbe192be2" ma:index="12" nillable="true" ma:taxonomy="true" ma:internalName="k8c968e8c72a4eda96b7e8fdbe192be2" ma:taxonomyFieldName="GeographicScope" ma:displayName="Geographic Scope" ma:default="" ma:fieldId="{48c968e8-c72a-4eda-96b7-e8fdbe192be2}" ma:taxonomyMulti="true" ma:sspId="73f51738-d318-4883-9d64-4f0bd0ccc55e" ma:termSetId="0a00fedf-defc-4fe3-a3bf-9929b29a638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a975397408f43e4b84ec8e5a598e523" ma:index="16" nillable="true" ma:taxonomy="true" ma:internalName="ga975397408f43e4b84ec8e5a598e523" ma:taxonomyFieldName="OfficeDivision" ma:displayName="Office/Division *" ma:default="179;#Kazakhstan-2390|28fadecc-7b22-4380-944f-0d36a89eaf8c" ma:fieldId="{0a975397-408f-43e4-b84e-c8e5a598e523}" ma:sspId="73f51738-d318-4883-9d64-4f0bd0ccc55e" ma:termSetId="1761a25e-44f4-4213-964a-f96c515e12c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da26ace941f4791a7314a339fee829c" ma:index="17" nillable="true" ma:taxonomy="true" ma:internalName="mda26ace941f4791a7314a339fee829c" ma:taxonomyFieldName="DocumentType" ma:displayName="Document Type *" ma:indexed="true" ma:readOnly="false" ma:default="" ma:fieldId="{6da26ace-941f-4791-a731-4a339fee829c}" ma:sspId="73f51738-d318-4883-9d64-4f0bd0ccc55e" ma:termSetId="f93b6877-8902-4378-8587-5ec85f36ead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18" nillable="true" ma:displayName="Taxonomy Catch All Column1" ma:hidden="true" ma:list="{64d6e93d-1d4d-44bb-a181-b72c686e82c0}" ma:internalName="TaxCatchAllLabel" ma:readOnly="true" ma:showField="CatchAllDataLabel" ma:web="2db7eba1-300a-4d29-b50d-1fece37a5a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" ma:index="22" nillable="true" ma:displayName="Taxonomy Catch All Column" ma:hidden="true" ma:list="{64d6e93d-1d4d-44bb-a181-b72c686e82c0}" ma:internalName="TaxCatchAll" ma:showField="CatchAllData" ma:web="2db7eba1-300a-4d29-b50d-1fece37a5a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h6a71f3e574e4344bc34f3fc9dd20054" ma:index="23" nillable="true" ma:taxonomy="true" ma:internalName="h6a71f3e574e4344bc34f3fc9dd20054" ma:taxonomyFieldName="Topic" ma:displayName="Topic *" ma:readOnly="false" ma:default="" ma:fieldId="{16a71f3e-574e-4344-bc34-f3fc9dd20054}" ma:taxonomyMulti="true" ma:sspId="73f51738-d318-4883-9d64-4f0bd0ccc55e" ma:termSetId="9561e0e6-71cf-4f3c-87c3-08a6b5d907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ontentStatus" ma:index="25" nillable="true" ma:displayName="Content Status" ma:description="Optional column to indicate document status: no status, draft, final or expired.​" ma:format="RadioButtons" ma:internalName="ContentStatus">
      <xsd:simpleType>
        <xsd:restriction base="dms:Choice">
          <xsd:enumeration value="­"/>
          <xsd:enumeration value="Draft"/>
          <xsd:enumeration value="Final"/>
          <xsd:enumeration value="Expired"/>
        </xsd:restriction>
      </xsd:simpleType>
    </xsd:element>
    <xsd:element name="j169e817e0ee4eb8974e6fc4a2762909" ma:index="26" nillable="true" ma:taxonomy="true" ma:internalName="j169e817e0ee4eb8974e6fc4a2762909" ma:taxonomyFieldName="CriticalForLongTermRetention" ma:displayName="Critical for long-term retention?" ma:default="" ma:fieldId="{3169e817-e0ee-4eb8-974e-6fc4a2762909}" ma:sspId="73f51738-d318-4883-9d64-4f0bd0ccc55e" ma:termSetId="59f85175-3dbf-4592-9c1d-453af9da4e8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048a4f9aaad4a8990a1d5e5f53cb451" ma:index="28" nillable="true" ma:taxonomy="true" ma:internalName="j048a4f9aaad4a8990a1d5e5f53cb451" ma:taxonomyFieldName="SystemDTAC" ma:displayName="System-DT-AC" ma:default="" ma:fieldId="{3048a4f9-aaad-4a89-90a1-d5e5f53cb451}" ma:sspId="73f51738-d318-4883-9d64-4f0bd0ccc55e" ma:termSetId="1e3381f3-a35f-499a-9a3c-017e5423e02a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.v3" elementFormDefault="qualified">
    <xsd:import namespace="http://schemas.microsoft.com/office/2006/documentManagement/types"/>
    <xsd:import namespace="http://schemas.microsoft.com/office/infopath/2007/PartnerControls"/>
    <xsd:element name="CategoryDescription" ma:index="6" nillable="true" ma:displayName="Description" ma:internalName="CategoryDescription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b7eba1-300a-4d29-b50d-1fece37a5a89" elementFormDefault="qualified">
    <xsd:import namespace="http://schemas.microsoft.com/office/2006/documentManagement/types"/>
    <xsd:import namespace="http://schemas.microsoft.com/office/infopath/2007/PartnerControls"/>
    <xsd:element name="SharedWithUsers" ma:index="3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KeywordTaxHTField" ma:index="45" nillable="true" ma:taxonomy="true" ma:internalName="TaxKeywordTaxHTField" ma:taxonomyFieldName="TaxKeyword" ma:displayName="Enterprise Keywords" ma:fieldId="{23f27201-bee3-471e-b2e7-b64fd8b7ca38}" ma:taxonomyMulti="true" ma:sspId="73f51738-d318-4883-9d64-4f0bd0ccc55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emaphoreItemMetadata" ma:index="46" nillable="true" ma:displayName="Semaphore Status" ma:hidden="true" ma:internalName="SemaphoreItemMetadata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843b5a-f0cb-4653-85ee-4748f9e937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3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3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41" nillable="true" ma:displayName="Sign-off status" ma:internalName="Sign_x002d_off_x0020_status">
      <xsd:simpleType>
        <xsd:restriction base="dms:Text"/>
      </xsd:simpleType>
    </xsd:element>
    <xsd:element name="MediaServiceLocation" ma:index="47" nillable="true" ma:displayName="Location" ma:internalName="MediaServiceLocation" ma:readOnly="true">
      <xsd:simpleType>
        <xsd:restriction base="dms:Text"/>
      </xsd:simpleType>
    </xsd:element>
    <xsd:element name="MediaLengthInSeconds" ma:index="4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50" nillable="true" ma:taxonomy="true" ma:internalName="lcf76f155ced4ddcb4097134ff3c332f" ma:taxonomyFieldName="MediaServiceImageTags" ma:displayName="Image Tags" ma:readOnly="false" ma:fieldId="{5cf76f15-5ced-4ddc-b409-7134ff3c332f}" ma:taxonomyMulti="true" ma:sspId="73f51738-d318-4883-9d64-4f0bd0ccc55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5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5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42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73f51738-d318-4883-9d64-4f0bd0ccc55e" ContentTypeId="0x0101009BA85F8052A6DA4FA3E31FF9F74C6970" PreviousValue="false"/>
</file>

<file path=customXml/item3.xml><?xml version="1.0" encoding="utf-8"?>
<?mso-contentType ?>
<spe:Receivers xmlns:spe="http://schemas.microsoft.com/sharepoint/events"/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da26ace941f4791a7314a339fee829c xmlns="ca283e0b-db31-4043-a2ef-b80661bf084a">
      <Terms xmlns="http://schemas.microsoft.com/office/infopath/2007/PartnerControls"/>
    </mda26ace941f4791a7314a339fee829c>
    <h6a71f3e574e4344bc34f3fc9dd20054 xmlns="ca283e0b-db31-4043-a2ef-b80661bf084a">
      <Terms xmlns="http://schemas.microsoft.com/office/infopath/2007/PartnerControls"/>
    </h6a71f3e574e4344bc34f3fc9dd20054>
    <CategoryDescription xmlns="http://schemas.microsoft.com/sharepoint.v3" xsi:nil="true"/>
    <lcf76f155ced4ddcb4097134ff3c332f xmlns="51843b5a-f0cb-4653-85ee-4748f9e937ef">
      <Terms xmlns="http://schemas.microsoft.com/office/infopath/2007/PartnerControls"/>
    </lcf76f155ced4ddcb4097134ff3c332f>
    <WrittenBy xmlns="ca283e0b-db31-4043-a2ef-b80661bf084a">
      <UserInfo>
        <DisplayName/>
        <AccountId xsi:nil="true"/>
        <AccountType/>
      </UserInfo>
    </WrittenBy>
    <TaxCatchAll xmlns="ca283e0b-db31-4043-a2ef-b80661bf084a">
      <Value>179</Value>
    </TaxCatchAll>
    <j169e817e0ee4eb8974e6fc4a2762909 xmlns="ca283e0b-db31-4043-a2ef-b80661bf084a">
      <Terms xmlns="http://schemas.microsoft.com/office/infopath/2007/PartnerControls"/>
    </j169e817e0ee4eb8974e6fc4a2762909>
    <SemaphoreItemMetadata xmlns="2db7eba1-300a-4d29-b50d-1fece37a5a89" xsi:nil="true"/>
    <ContentLanguage xmlns="ca283e0b-db31-4043-a2ef-b80661bf084a">English</ContentLanguage>
    <TaxKeywordTaxHTField xmlns="2db7eba1-300a-4d29-b50d-1fece37a5a89">
      <Terms xmlns="http://schemas.microsoft.com/office/infopath/2007/PartnerControls"/>
    </TaxKeywordTaxHTField>
    <k8c968e8c72a4eda96b7e8fdbe192be2 xmlns="ca283e0b-db31-4043-a2ef-b80661bf084a">
      <Terms xmlns="http://schemas.microsoft.com/office/infopath/2007/PartnerControls"/>
    </k8c968e8c72a4eda96b7e8fdbe192be2>
    <_Flow_SignoffStatus xmlns="51843b5a-f0cb-4653-85ee-4748f9e937ef" xsi:nil="true"/>
    <DateTransmittedEmail xmlns="ca283e0b-db31-4043-a2ef-b80661bf084a" xsi:nil="true"/>
    <IconOverlay xmlns="http://schemas.microsoft.com/sharepoint/v4" xsi:nil="true"/>
    <j048a4f9aaad4a8990a1d5e5f53cb451 xmlns="ca283e0b-db31-4043-a2ef-b80661bf084a">
      <Terms xmlns="http://schemas.microsoft.com/office/infopath/2007/PartnerControls"/>
    </j048a4f9aaad4a8990a1d5e5f53cb451>
    <ContentStatus xmlns="ca283e0b-db31-4043-a2ef-b80661bf084a" xsi:nil="true"/>
    <SenderEmail xmlns="ca283e0b-db31-4043-a2ef-b80661bf084a" xsi:nil="true"/>
    <RecipientsEmail xmlns="ca283e0b-db31-4043-a2ef-b80661bf084a" xsi:nil="true"/>
    <ga975397408f43e4b84ec8e5a598e523 xmlns="ca283e0b-db31-4043-a2ef-b80661bf084a">
      <Terms xmlns="http://schemas.microsoft.com/office/infopath/2007/PartnerControls">
        <TermInfo xmlns="http://schemas.microsoft.com/office/infopath/2007/PartnerControls">
          <TermName xmlns="http://schemas.microsoft.com/office/infopath/2007/PartnerControls">ToRs, specifications, evaluation criteria, for institutional contracting</TermName>
          <TermId xmlns="http://schemas.microsoft.com/office/infopath/2007/PartnerControls">e5e2dd16-247c-45e8-bcd8-d6d32247f0fe</TermId>
        </TermInfo>
      </Terms>
    </ga975397408f43e4b84ec8e5a598e523>
  </documentManagement>
</p:properties>
</file>

<file path=customXml/itemProps1.xml><?xml version="1.0" encoding="utf-8"?>
<ds:datastoreItem xmlns:ds="http://schemas.openxmlformats.org/officeDocument/2006/customXml" ds:itemID="{79BBB425-6C0A-40EF-AF4D-70B74CBCE5E7}"/>
</file>

<file path=customXml/itemProps2.xml><?xml version="1.0" encoding="utf-8"?>
<ds:datastoreItem xmlns:ds="http://schemas.openxmlformats.org/officeDocument/2006/customXml" ds:itemID="{58A1277B-E867-482D-B220-EC66CF2A47A5}"/>
</file>

<file path=customXml/itemProps3.xml><?xml version="1.0" encoding="utf-8"?>
<ds:datastoreItem xmlns:ds="http://schemas.openxmlformats.org/officeDocument/2006/customXml" ds:itemID="{A2E62DBD-86CE-4636-B293-2DE129F93726}"/>
</file>

<file path=customXml/itemProps4.xml><?xml version="1.0" encoding="utf-8"?>
<ds:datastoreItem xmlns:ds="http://schemas.openxmlformats.org/officeDocument/2006/customXml" ds:itemID="{9951E97B-3147-465F-994B-59ABB8C6F686}"/>
</file>

<file path=customXml/itemProps5.xml><?xml version="1.0" encoding="utf-8"?>
<ds:datastoreItem xmlns:ds="http://schemas.openxmlformats.org/officeDocument/2006/customXml" ds:itemID="{ED813C64-5285-43CC-B2D3-B0DF9E1669B9}"/>
</file>

<file path=customXml/itemProps6.xml><?xml version="1.0" encoding="utf-8"?>
<ds:datastoreItem xmlns:ds="http://schemas.openxmlformats.org/officeDocument/2006/customXml" ds:itemID="{3716E37D-ADB5-4C21-99AF-6DBA86A935AD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5</Pages>
  <Words>6619</Words>
  <Application>Microsoft Office PowerPoint</Application>
  <PresentationFormat>Benutzerdefiniert</PresentationFormat>
  <Paragraphs>852</Paragraphs>
  <Slides>96</Slides>
  <Notes>7</Notes>
  <HiddenSlides>3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96</vt:i4>
      </vt:variant>
    </vt:vector>
  </HeadingPairs>
  <TitlesOfParts>
    <vt:vector size="106" baseType="lpstr">
      <vt:lpstr>Segoe UI</vt:lpstr>
      <vt:lpstr>Calibri</vt:lpstr>
      <vt:lpstr>Times New Roman</vt:lpstr>
      <vt:lpstr>Wingdings</vt:lpstr>
      <vt:lpstr>Cambria Math</vt:lpstr>
      <vt:lpstr>Symbol</vt:lpstr>
      <vt:lpstr>Arial</vt:lpstr>
      <vt:lpstr>Corbel</vt:lpstr>
      <vt:lpstr>2_ML</vt:lpstr>
      <vt:lpstr>Equation</vt:lpstr>
      <vt:lpstr>Implementing Causal Machine Learning in    Tuesday: Causal Machine Learning &amp; Optimal Policy</vt:lpstr>
      <vt:lpstr>The workshop series | 1</vt:lpstr>
      <vt:lpstr>The workshop series</vt:lpstr>
      <vt:lpstr>Quick introduction</vt:lpstr>
      <vt:lpstr>Today</vt:lpstr>
      <vt:lpstr>PowerPoint-Präsentation</vt:lpstr>
      <vt:lpstr>Machine learning meets econometrics</vt:lpstr>
      <vt:lpstr>How to compare estimators? SL/ML</vt:lpstr>
      <vt:lpstr>How to compare estimators? Econometrics (causal analysis)</vt:lpstr>
      <vt:lpstr>Classical Econometrics &amp; Machine Learning</vt:lpstr>
      <vt:lpstr>Notation | Binary treatment</vt:lpstr>
      <vt:lpstr>Estimands of mean causal effects at different aggregation levels | 1</vt:lpstr>
      <vt:lpstr>The estimation problem | 1</vt:lpstr>
      <vt:lpstr>Estimators | 1 (see Knaus, Lechner, Strittmatter, ’21)</vt:lpstr>
      <vt:lpstr>General approaches to effect estimation</vt:lpstr>
      <vt:lpstr>Comprehensive Causal Machine Learning</vt:lpstr>
      <vt:lpstr>PowerPoint-Präsentation</vt:lpstr>
      <vt:lpstr>PowerPoint-Präsentation</vt:lpstr>
      <vt:lpstr>PowerPoint-Präsentation</vt:lpstr>
      <vt:lpstr>Comprehensive methodologies | 1</vt:lpstr>
      <vt:lpstr>An alternative modelling approach | Notation</vt:lpstr>
      <vt:lpstr>Double machine learning for treatment effects | 1</vt:lpstr>
      <vt:lpstr>Double machine learning | 2</vt:lpstr>
      <vt:lpstr>Double machine learning | 3</vt:lpstr>
      <vt:lpstr>Double machine learning | 4</vt:lpstr>
      <vt:lpstr>Double machine learning | 5</vt:lpstr>
      <vt:lpstr>The central role of the  (cross-fitted) Doubly Robust Score</vt:lpstr>
      <vt:lpstr>DML for binary treatment | Averages of DR score</vt:lpstr>
      <vt:lpstr>DML for binary treatment | DR learner</vt:lpstr>
      <vt:lpstr>Double machine learning | 6</vt:lpstr>
      <vt:lpstr>Extensions of DML theory (examples)</vt:lpstr>
      <vt:lpstr>PowerPoint-Präsentation</vt:lpstr>
      <vt:lpstr>PowerPoint-Präsentation</vt:lpstr>
      <vt:lpstr>Estimation of</vt:lpstr>
      <vt:lpstr>General remarks on predicting IATE(x)</vt:lpstr>
      <vt:lpstr>Remarks on this prediction problem | 3</vt:lpstr>
      <vt:lpstr>Basic principles of Causal Trees</vt:lpstr>
      <vt:lpstr>Basic principles of Causal Forests | 1</vt:lpstr>
      <vt:lpstr>Generalized Random Forests | 1 | Estimation of IATE</vt:lpstr>
      <vt:lpstr>Generalized Random Forests | 2 | Estimation ATE &amp; GATE</vt:lpstr>
      <vt:lpstr>Properties of estimator to be attractive in practice</vt:lpstr>
      <vt:lpstr>Modified Causal Forest | Main ideas</vt:lpstr>
      <vt:lpstr>Objective function | MCE | 2</vt:lpstr>
      <vt:lpstr>Objective function | Penalty term</vt:lpstr>
      <vt:lpstr>Weights for aggregation &amp; inference | 1</vt:lpstr>
      <vt:lpstr>Inference | General weight-based estimators | 1</vt:lpstr>
      <vt:lpstr>Inference | General weight-based estimators | 2</vt:lpstr>
      <vt:lpstr>Inference | General weight-based estimators | 3</vt:lpstr>
      <vt:lpstr>Inference | General weight-based estimators | 4</vt:lpstr>
      <vt:lpstr>Inference | General weight-based estimators | 5</vt:lpstr>
      <vt:lpstr>Estimator of (G)ATE as function of estimator of IATE</vt:lpstr>
      <vt:lpstr>Implementation of estimation &amp; inference | 1</vt:lpstr>
      <vt:lpstr>Implementation of estimation &amp; inference |2</vt:lpstr>
      <vt:lpstr>Implementation of estimation &amp; inference |3</vt:lpstr>
      <vt:lpstr>Modified Causal Forest | 3 | Asymptotic properties</vt:lpstr>
      <vt:lpstr>PowerPoint-Präsentation</vt:lpstr>
      <vt:lpstr>PowerPoint-Präsentation</vt:lpstr>
      <vt:lpstr>Summary of theoretical properties</vt:lpstr>
      <vt:lpstr>Goal | 1</vt:lpstr>
      <vt:lpstr>General considerations | 1</vt:lpstr>
      <vt:lpstr>Simulation design | 1</vt:lpstr>
      <vt:lpstr>Goal | 1</vt:lpstr>
      <vt:lpstr>Summary | 1</vt:lpstr>
      <vt:lpstr>Summary | 2</vt:lpstr>
      <vt:lpstr>ATE estimator may be sensitive to different levels of selectivity</vt:lpstr>
      <vt:lpstr>GATE estimator may be sensitive w.r.t. different # of groups</vt:lpstr>
      <vt:lpstr>Recommendations for empirical work</vt:lpstr>
      <vt:lpstr>Some packages</vt:lpstr>
      <vt:lpstr>PowerPoint-Präsentation</vt:lpstr>
      <vt:lpstr>PowerPoint-Präsentation</vt:lpstr>
      <vt:lpstr>Optimal policy &amp; individualized treatment rules | 2</vt:lpstr>
      <vt:lpstr>Optimal policy &amp; individualized treatment rules | 3</vt:lpstr>
      <vt:lpstr>Optimal policy &amp; individualized treatment rules | 4</vt:lpstr>
      <vt:lpstr>Notation</vt:lpstr>
      <vt:lpstr>Optimal policy &amp; minimum regret | 1</vt:lpstr>
      <vt:lpstr>Minimax regret</vt:lpstr>
      <vt:lpstr>Optimal policy &amp; individualized treatment rules | 1</vt:lpstr>
      <vt:lpstr>Online vs offline policy learning</vt:lpstr>
      <vt:lpstr>Kitagawa-Tetenov (2018) | 1</vt:lpstr>
      <vt:lpstr>Kitagawa-Tetenov (2018) | 2</vt:lpstr>
      <vt:lpstr>Kitagawa-Tetenov (2018) | 3</vt:lpstr>
      <vt:lpstr>Athey &amp; Wager (2020) | 1</vt:lpstr>
      <vt:lpstr>Athey &amp; Wager (2020) | 2</vt:lpstr>
      <vt:lpstr>Athey &amp; Wager (2020) | Step 1</vt:lpstr>
      <vt:lpstr>Athey &amp; Wager (2020) | Step 2</vt:lpstr>
      <vt:lpstr>Zhou-Athey-Wager (2022) | 1</vt:lpstr>
      <vt:lpstr>Zhou-Athey-Wager (2022) | Step 1</vt:lpstr>
      <vt:lpstr>Zhou-Athey-Wager (2022) | Step 2</vt:lpstr>
      <vt:lpstr>Practical problems | 1</vt:lpstr>
      <vt:lpstr>Extensions &amp; discussion points</vt:lpstr>
      <vt:lpstr>Estimation of IATE and optimal policy: Some ‘after-thoughts’</vt:lpstr>
      <vt:lpstr>PowerPoint-Präsentation</vt:lpstr>
      <vt:lpstr>PowerPoint-Präsentation</vt:lpstr>
      <vt:lpstr>Conclusions</vt:lpstr>
      <vt:lpstr>PowerPoint-Präsentation</vt:lpstr>
      <vt:lpstr>PowerPoint-Präsentation</vt:lpstr>
    </vt:vector>
  </TitlesOfParts>
  <Manager>SIAW</Manager>
  <Company>Universität St. Gallen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Schrift</dc:title>
  <dc:creator>Michael Lechner</dc:creator>
  <cp:lastModifiedBy>Lechner, Michael</cp:lastModifiedBy>
  <cp:revision>4007</cp:revision>
  <cp:lastPrinted>2004-02-27T14:23:01Z</cp:lastPrinted>
  <dcterms:created xsi:type="dcterms:W3CDTF">2003-11-27T12:28:34Z</dcterms:created>
  <dcterms:modified xsi:type="dcterms:W3CDTF">2024-09-29T10:54:37Z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ceDivision">
    <vt:lpwstr>179;#ToRs, specifications, evaluation criteria, for institutional contracting|e5e2dd16-247c-45e8-bcd8-d6d32247f0fe</vt:lpwstr>
  </property>
  <property fmtid="{D5CDD505-2E9C-101B-9397-08002B2CF9AE}" pid="3" name="ContentTypeId">
    <vt:lpwstr>0x0101009BA85F8052A6DA4FA3E31FF9F74C6970002228F38ED015B44CABA0207BC07DAAD5</vt:lpwstr>
  </property>
  <property fmtid="{D5CDD505-2E9C-101B-9397-08002B2CF9AE}" pid="4" name="TaxKeyword">
    <vt:lpwstr/>
  </property>
  <property fmtid="{D5CDD505-2E9C-101B-9397-08002B2CF9AE}" pid="5" name="SystemDTAC">
    <vt:lpwstr/>
  </property>
  <property fmtid="{D5CDD505-2E9C-101B-9397-08002B2CF9AE}" pid="6" name="Topic">
    <vt:lpwstr/>
  </property>
  <property fmtid="{D5CDD505-2E9C-101B-9397-08002B2CF9AE}" pid="7" name="MediaServiceImageTags">
    <vt:lpwstr/>
  </property>
  <property fmtid="{D5CDD505-2E9C-101B-9397-08002B2CF9AE}" pid="8" name="CriticalForLongTermRetention">
    <vt:lpwstr/>
  </property>
  <property fmtid="{D5CDD505-2E9C-101B-9397-08002B2CF9AE}" pid="9" name="DocumentType">
    <vt:lpwstr/>
  </property>
  <property fmtid="{D5CDD505-2E9C-101B-9397-08002B2CF9AE}" pid="10" name="GeographicScope">
    <vt:lpwstr/>
  </property>
</Properties>
</file>